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8"/>
  </p:notesMasterIdLst>
  <p:sldIdLst>
    <p:sldId id="256" r:id="rId3"/>
    <p:sldId id="317" r:id="rId4"/>
    <p:sldId id="376" r:id="rId5"/>
    <p:sldId id="378" r:id="rId6"/>
    <p:sldId id="379" r:id="rId7"/>
    <p:sldId id="380" r:id="rId8"/>
    <p:sldId id="381" r:id="rId9"/>
    <p:sldId id="387" r:id="rId10"/>
    <p:sldId id="382" r:id="rId11"/>
    <p:sldId id="388" r:id="rId12"/>
    <p:sldId id="389" r:id="rId13"/>
    <p:sldId id="383" r:id="rId14"/>
    <p:sldId id="385" r:id="rId15"/>
    <p:sldId id="392" r:id="rId16"/>
    <p:sldId id="393" r:id="rId17"/>
    <p:sldId id="395" r:id="rId18"/>
    <p:sldId id="397" r:id="rId19"/>
    <p:sldId id="398" r:id="rId20"/>
    <p:sldId id="571" r:id="rId21"/>
    <p:sldId id="572" r:id="rId22"/>
    <p:sldId id="574" r:id="rId23"/>
    <p:sldId id="323" r:id="rId24"/>
    <p:sldId id="329" r:id="rId25"/>
    <p:sldId id="330" r:id="rId26"/>
    <p:sldId id="556" r:id="rId27"/>
    <p:sldId id="573" r:id="rId28"/>
    <p:sldId id="346" r:id="rId29"/>
    <p:sldId id="557" r:id="rId30"/>
    <p:sldId id="558" r:id="rId31"/>
    <p:sldId id="559" r:id="rId32"/>
    <p:sldId id="560" r:id="rId33"/>
    <p:sldId id="575" r:id="rId34"/>
    <p:sldId id="576" r:id="rId35"/>
    <p:sldId id="561" r:id="rId36"/>
    <p:sldId id="563" r:id="rId37"/>
    <p:sldId id="360" r:id="rId38"/>
    <p:sldId id="565" r:id="rId39"/>
    <p:sldId id="577" r:id="rId40"/>
    <p:sldId id="361" r:id="rId41"/>
    <p:sldId id="566" r:id="rId42"/>
    <p:sldId id="340" r:id="rId43"/>
    <p:sldId id="567" r:id="rId44"/>
    <p:sldId id="568" r:id="rId45"/>
    <p:sldId id="569" r:id="rId46"/>
    <p:sldId id="270" r:id="rId47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4728" autoAdjust="0"/>
  </p:normalViewPr>
  <p:slideViewPr>
    <p:cSldViewPr>
      <p:cViewPr varScale="1">
        <p:scale>
          <a:sx n="81" d="100"/>
          <a:sy n="81" d="100"/>
        </p:scale>
        <p:origin x="1104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Munka1!$C$2</c:f>
              <c:numCache>
                <c:formatCode>General</c:formatCode>
                <c:ptCount val="1"/>
                <c:pt idx="0">
                  <c:v>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Munka1!$D$2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Munka1!$E$2</c:f>
              <c:numCache>
                <c:formatCode>General</c:formatCode>
                <c:ptCount val="1"/>
                <c:pt idx="0">
                  <c:v>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Munka1!$F$2</c:f>
              <c:numCache>
                <c:formatCode>General</c:formatCode>
                <c:ptCount val="1"/>
                <c:pt idx="0">
                  <c:v>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Munka1!$G$2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Munka1!$H$2</c:f>
              <c:numCache>
                <c:formatCode>General</c:formatCode>
                <c:ptCount val="1"/>
                <c:pt idx="0">
                  <c:v>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Munka1!$I$2</c:f>
              <c:numCache>
                <c:formatCode>General</c:formatCode>
                <c:ptCount val="1"/>
                <c:pt idx="0">
                  <c:v>1457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Munka1!$J$2</c:f>
              <c:numCache>
                <c:formatCode>General</c:formatCode>
                <c:ptCount val="1"/>
                <c:pt idx="0">
                  <c:v>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Munka1!$K$2</c:f>
              <c:numCache>
                <c:formatCode>General</c:formatCode>
                <c:ptCount val="1"/>
                <c:pt idx="0">
                  <c:v>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468152491913137E-2"/>
          <c:y val="3.7628482856818753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ebből passzív survellance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</c:strCache>
            </c:strRef>
          </c:cat>
          <c:val>
            <c:numRef>
              <c:f>Munka1!$C$2:$C$7</c:f>
              <c:numCache>
                <c:formatCode>General</c:formatCode>
                <c:ptCount val="6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ebből aktív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</c:strCache>
            </c:strRef>
          </c:cat>
          <c:val>
            <c:numRef>
              <c:f>Munka1!$D$2:$D$7</c:f>
              <c:numCache>
                <c:formatCode>General</c:formatCode>
                <c:ptCount val="6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I. negyedév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II. negyedév (07., 08., 09.)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Munka1!$C$2:$C$7</c:f>
              <c:numCache>
                <c:formatCode>General</c:formatCode>
                <c:ptCount val="6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III. negyedév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Munka1!$D$2:$D$7</c:f>
              <c:numCache>
                <c:formatCode>General</c:formatCode>
                <c:ptCount val="6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IV. negyedév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Munka1!$E$2:$E$7</c:f>
              <c:numCache>
                <c:formatCode>General</c:formatCode>
                <c:ptCount val="6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Munka1!$A$2:$A$24</c:f>
              <c:strCache>
                <c:ptCount val="23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</c:strCache>
            </c:strRef>
          </c:cat>
          <c:val>
            <c:numRef>
              <c:f>Munka1!$B$2:$B$24</c:f>
              <c:numCache>
                <c:formatCode>General</c:formatCode>
                <c:ptCount val="23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6758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42581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05224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2720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3658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02929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70091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6919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78401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96716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65227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65176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71880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3117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3567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26699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634971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310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1152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33339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41813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48647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793731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633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2996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8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0045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hu-HU" altLang="hu-HU" sz="3200" b="1" dirty="0">
                <a:solidFill>
                  <a:schemeClr val="tx1"/>
                </a:solidFill>
              </a:rPr>
              <a:t>Legújabb ismeretek az afrikai sertéspestis hazai járványtanáról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850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Állatorvostudományi Egyetem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</a:t>
            </a:r>
            <a:r>
              <a:rPr lang="hu-HU" altLang="hu-HU" sz="3600" b="1" dirty="0"/>
              <a:t>2023.09.19. 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  </a:t>
            </a:r>
            <a:r>
              <a:rPr lang="hu-HU" altLang="hu-HU" sz="3300" b="1" dirty="0"/>
              <a:t>Dr. Földi Zsolt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Nemzeti KSP és ASP Szakértői Csoport  Vezető</a:t>
            </a:r>
            <a:endParaRPr lang="en-GB" altLang="hu-HU" sz="2800" dirty="0"/>
          </a:p>
        </p:txBody>
      </p:sp>
    </p:spTree>
  </p:cSld>
  <p:clrMapOvr>
    <a:masterClrMapping/>
  </p:clrMapOvr>
  <p:transition spd="med" advTm="15648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Az első ASP eset Magyarországon – 2018.04.21.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 advTm="6824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Hivatalos ASP kockázati területek Szabolcs-Szatmár-Bereg megye fertőződését követően (2018.05.16.)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891145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 advTm="8571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u="sng" dirty="0">
                <a:effectLst/>
                <a:cs typeface="Times New Roman" panose="02020603050405020304" pitchFamily="18" charset="0"/>
              </a:rPr>
              <a:t>Első szint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R szoftver környezetben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működő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saját algoritmust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használunk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kiemelt kockázatú, magas kockázatú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közepes kockázatú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meghatározására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alacsony kockázatú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területi minősítés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2019. decemberi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ülésén hozott határozati javaslat alapján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megszűnt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program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ezeket a területeket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vaddisznósűrűsége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valamint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hazai vaddisznó esetektől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velünk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szomszédos országoknak a magyar határhoz közeli  vaddisznó eseteitől való távolság alapján határozza meg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(20 km széles zóna  a határtól).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interaktív megjelenítéshez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QGIS szoftvert használjuk.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 advTm="1131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Második szint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hozza meg a végső döntést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figyelembe véve más fontos tényezőket, mint például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hatékony természetes és mesterséges akadályokat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információkat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különös tekintettel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újabb esetek földrajzi elhelyezkedésére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korábbiakhoz viszonyítva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esetek távolságára a fertőzött és magas kockázatú terület határától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Frissítés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helyzet minden lényegesebb változása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esetén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friss kockázatelemzés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módosítása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Ha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gyakorlati tapasztalatok ezt indokolják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 advTm="48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9692" y="656692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legfontosabb módosításai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Javaslat arra, hogy ezentúl az igazgatási döntések alapja az elmúlt 1 év eseteire alapozott kockázatelemzés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(2021. július 19.).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Alapos retrospektív vizsgálat előzte meg. Szükséges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mert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addig minden előfordult esetet számításba vettünk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 kockázat sohasem csökkent vagy szűnt volna meg.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eddigi kockázatelemzés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 második lépéssel való kiegészítése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azon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esetén, amelyek kiemelt kockázatból magas kockázatba átsorolására alenne lehetőség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első (eredeti) lépés alapján. (2022.08.17.)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 advTm="60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2022/2023.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vadászati évben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fertőzött területen belül néhányszor előfordult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legközelebbi egy éven belül előfordult eset között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eddig megszokottnál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jóval nagyobb távolság volt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legalább 20 km-es nagy ugrások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akkor jelenthet problémát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ha az ilyen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esethez közeli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ASP kockázata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nagy ugrást megelőzően csökkent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a szóban forgó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egységek fertőzöttből magas kockázatba történő átsorolására történt javaslat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 advTm="721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Térkép - Esetek nagy ugrással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5D21137-462B-B217-88AF-06C33BA94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1110996"/>
            <a:ext cx="8038701" cy="57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 advTm="19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0" x="8991600" y="6348413"/>
          <p14:tracePt t="1858" x="8983663" y="6303963"/>
          <p14:tracePt t="1870" x="9109075" y="6143625"/>
          <p14:tracePt t="2050" x="9099550" y="6848475"/>
          <p14:tracePt t="2058" x="8956675" y="6848475"/>
          <p14:tracePt t="2066" x="8769350" y="6848475"/>
          <p14:tracePt t="2074" x="8562975" y="6848475"/>
          <p14:tracePt t="2088" x="8385175" y="6848475"/>
          <p14:tracePt t="2104" x="8072438" y="6848475"/>
          <p14:tracePt t="2121" x="7732713" y="6848475"/>
          <p14:tracePt t="2138" x="7367588" y="6848475"/>
          <p14:tracePt t="2154" x="7331075" y="6848475"/>
          <p14:tracePt t="2171" x="7313613" y="6786563"/>
          <p14:tracePt t="2188" x="7439025" y="6259513"/>
          <p14:tracePt t="2205" x="7858125" y="5268913"/>
          <p14:tracePt t="2221" x="8232775" y="4384675"/>
          <p14:tracePt t="2238" x="8340725" y="3562350"/>
          <p14:tracePt t="2255" x="8232775" y="3036888"/>
          <p14:tracePt t="2271" x="7742238" y="2482850"/>
          <p14:tracePt t="2290" x="7108825" y="2054225"/>
          <p14:tracePt t="2305" x="6062663" y="1670050"/>
          <p14:tracePt t="2322" x="4759325" y="1303338"/>
          <p14:tracePt t="2338" x="4625975" y="1231900"/>
          <p14:tracePt t="2355" x="4616450" y="1214438"/>
          <p14:tracePt t="2372" x="4679950" y="1143000"/>
          <p14:tracePt t="2389" x="4803775" y="1071563"/>
          <p14:tracePt t="2405" x="4946650" y="1017588"/>
          <p14:tracePt t="2422" x="5099050" y="1017588"/>
          <p14:tracePt t="2439" x="5170488" y="1017588"/>
          <p14:tracePt t="2456" x="5197475" y="1054100"/>
          <p14:tracePt t="2472" x="5197475" y="1152525"/>
          <p14:tracePt t="2490" x="5062538" y="1322388"/>
          <p14:tracePt t="2506" x="4786313" y="1473200"/>
          <p14:tracePt t="2523" x="4330700" y="1687513"/>
          <p14:tracePt t="2541" x="3946525" y="1847850"/>
          <p14:tracePt t="2556" x="3867150" y="1893888"/>
          <p14:tracePt t="2589" x="3867150" y="1928813"/>
          <p14:tracePt t="2606" x="4071938" y="2108200"/>
          <p14:tracePt t="2623" x="4205288" y="2232025"/>
          <p14:tracePt t="2642" x="4295775" y="2384425"/>
          <p14:tracePt t="2656" x="4367213" y="2562225"/>
          <p14:tracePt t="2673" x="4429125" y="2768600"/>
          <p14:tracePt t="2690" x="4643438" y="3205163"/>
          <p14:tracePt t="2706" x="4741863" y="3375025"/>
          <p14:tracePt t="2723" x="4822825" y="3544888"/>
          <p14:tracePt t="2740" x="4884738" y="3714750"/>
          <p14:tracePt t="2756" x="4929188" y="3884613"/>
          <p14:tracePt t="2773" x="5000625" y="4071938"/>
          <p14:tracePt t="2790" x="5133975" y="4224338"/>
          <p14:tracePt t="2807" x="5313363" y="4357688"/>
          <p14:tracePt t="2823" x="5483225" y="4411663"/>
          <p14:tracePt t="2841" x="5616575" y="4419600"/>
          <p14:tracePt t="2857" x="5724525" y="4446588"/>
          <p14:tracePt t="2874" x="5840413" y="4500563"/>
          <p14:tracePt t="2891" x="5911850" y="4545013"/>
          <p14:tracePt t="2907" x="5965825" y="4581525"/>
          <p14:tracePt t="2924" x="6018213" y="4625975"/>
          <p14:tracePt t="2940" x="6054725" y="4652963"/>
          <p14:tracePt t="2957" x="6134100" y="4714875"/>
          <p14:tracePt t="2974" x="6205538" y="4768850"/>
          <p14:tracePt t="2991" x="6259513" y="4795838"/>
          <p14:tracePt t="3007" x="6303963" y="4795838"/>
          <p14:tracePt t="3024" x="6340475" y="4795838"/>
          <p14:tracePt t="3041" x="6375400" y="4759325"/>
          <p14:tracePt t="3042" x="6402388" y="4714875"/>
          <p14:tracePt t="3058" x="6456363" y="4608513"/>
          <p14:tracePt t="3074" x="6562725" y="4438650"/>
          <p14:tracePt t="3091" x="6589713" y="4330700"/>
          <p14:tracePt t="3108" x="6589713" y="4241800"/>
          <p14:tracePt t="3125" x="6581775" y="4187825"/>
          <p14:tracePt t="3141" x="6554788" y="4152900"/>
          <p14:tracePt t="3158" x="6537325" y="4143375"/>
          <p14:tracePt t="3177" x="6518275" y="4116388"/>
          <p14:tracePt t="3191" x="6518275" y="4089400"/>
          <p14:tracePt t="3208" x="6518275" y="4071938"/>
          <p14:tracePt t="3225" x="6500813" y="4054475"/>
          <p14:tracePt t="3226" x="6483350" y="4037013"/>
          <p14:tracePt t="3242" x="6465888" y="4010025"/>
          <p14:tracePt t="3259" x="6446838" y="3983038"/>
          <p14:tracePt t="3275" x="6402388" y="3938588"/>
          <p14:tracePt t="3292" x="6348413" y="3902075"/>
          <p14:tracePt t="3309" x="6242050" y="3875088"/>
          <p14:tracePt t="3325" x="6108700" y="3848100"/>
          <p14:tracePt t="3342" x="6045200" y="3830638"/>
          <p14:tracePt t="3359" x="6010275" y="3813175"/>
          <p14:tracePt t="3375" x="6010275" y="3776663"/>
          <p14:tracePt t="3392" x="6010275" y="3714750"/>
          <p14:tracePt t="3409" x="6010275" y="3643313"/>
          <p14:tracePt t="3426" x="5911850" y="3490913"/>
          <p14:tracePt t="3444" x="5803900" y="3375025"/>
          <p14:tracePt t="3459" x="5715000" y="3276600"/>
          <p14:tracePt t="3476" x="5643563" y="3170238"/>
          <p14:tracePt t="3492" x="5608638" y="3044825"/>
          <p14:tracePt t="3509" x="5581650" y="2911475"/>
          <p14:tracePt t="3526" x="5527675" y="2776538"/>
          <p14:tracePt t="3543" x="5465763" y="2608263"/>
          <p14:tracePt t="3559" x="5419725" y="2517775"/>
          <p14:tracePt t="3576" x="5394325" y="2428875"/>
          <p14:tracePt t="3593" x="5394325" y="2384425"/>
          <p14:tracePt t="3593" x="5394325" y="2366963"/>
          <p14:tracePt t="3610" x="5384800" y="2330450"/>
          <p14:tracePt t="3626" x="5384800" y="2295525"/>
          <p14:tracePt t="3643" x="5384800" y="2232025"/>
          <p14:tracePt t="3660" x="5357813" y="2170113"/>
          <p14:tracePt t="3676" x="5322888" y="2081213"/>
          <p14:tracePt t="3693" x="5286375" y="1955800"/>
          <p14:tracePt t="3710" x="5276850" y="1893888"/>
          <p14:tracePt t="3727" x="5268913" y="1857375"/>
          <p14:tracePt t="3743" x="5251450" y="1822450"/>
          <p14:tracePt t="3760" x="5251450" y="1785938"/>
          <p14:tracePt t="3777" x="5251450" y="1768475"/>
          <p14:tracePt t="3810" x="5251450" y="1776413"/>
          <p14:tracePt t="3827" x="5224463" y="1893888"/>
          <p14:tracePt t="3844" x="5197475" y="2000250"/>
          <p14:tracePt t="3860" x="5170488" y="2062163"/>
          <p14:tracePt t="3877" x="5143500" y="2098675"/>
          <p14:tracePt t="3894" x="5116513" y="2108200"/>
          <p14:tracePt t="3910" x="5099050" y="2108200"/>
          <p14:tracePt t="3927" x="5081588" y="2125663"/>
          <p14:tracePt t="3944" x="5054600" y="2160588"/>
          <p14:tracePt t="3961" x="5018088" y="2232025"/>
          <p14:tracePt t="3977" x="5010150" y="2330450"/>
          <p14:tracePt t="3994" x="4938713" y="2490788"/>
          <p14:tracePt t="4011" x="4919663" y="2571750"/>
          <p14:tracePt t="4028" x="4884738" y="2652713"/>
          <p14:tracePt t="4045" x="4848225" y="2714625"/>
          <p14:tracePt t="4061" x="4813300" y="2776538"/>
          <p14:tracePt t="4078" x="4768850" y="2847975"/>
          <p14:tracePt t="4095" x="4705350" y="2919413"/>
          <p14:tracePt t="4111" x="4652963" y="2982913"/>
          <p14:tracePt t="4128" x="4633913" y="3036888"/>
          <p14:tracePt t="4145" x="4625975" y="3044825"/>
          <p14:tracePt t="4162" x="4625975" y="3054350"/>
          <p14:tracePt t="4178" x="4616450" y="3071813"/>
          <p14:tracePt t="4195" x="4598988" y="3108325"/>
          <p14:tracePt t="4212" x="4554538" y="3170238"/>
          <p14:tracePt t="4229" x="4456113" y="3303588"/>
          <p14:tracePt t="4245" x="4295775" y="3446463"/>
          <p14:tracePt t="4262" x="4071938" y="3633788"/>
          <p14:tracePt t="4279" x="3697288" y="3919538"/>
          <p14:tracePt t="4295" x="3152775" y="4340225"/>
          <p14:tracePt t="4312" x="2589213" y="4759325"/>
          <p14:tracePt t="4329" x="2089150" y="5143500"/>
          <p14:tracePt t="4346" x="1741488" y="5411788"/>
          <p14:tracePt t="4346" x="1562100" y="5545138"/>
          <p14:tracePt t="4362" x="1303338" y="5759450"/>
          <p14:tracePt t="4379" x="990600" y="6018213"/>
          <p14:tracePt t="4395" x="741363" y="6197600"/>
          <p14:tracePt t="4412" x="598488" y="6296025"/>
          <p14:tracePt t="4430" x="465138" y="6330950"/>
          <p14:tracePt t="4446" x="366713" y="6367463"/>
          <p14:tracePt t="4462" x="285750" y="6394450"/>
          <p14:tracePt t="4479" x="231775" y="6402388"/>
          <p14:tracePt t="4496" x="204788" y="6402388"/>
          <p14:tracePt t="4515" x="115888" y="6330950"/>
          <p14:tracePt t="4530" x="98425" y="6286500"/>
          <p14:tracePt t="4642" x="0" y="5411788"/>
          <p14:tracePt t="4651" x="0" y="5340350"/>
          <p14:tracePt t="4658" x="17463" y="5276850"/>
          <p14:tracePt t="4666" x="36513" y="5214938"/>
          <p14:tracePt t="4680" x="71438" y="5133975"/>
          <p14:tracePt t="4697" x="160338" y="4983163"/>
          <p14:tracePt t="4697" x="231775" y="4902200"/>
          <p14:tracePt t="4713" x="303213" y="4803775"/>
          <p14:tracePt t="4731" x="544513" y="4527550"/>
          <p14:tracePt t="4747" x="669925" y="4268788"/>
          <p14:tracePt t="4764" x="723900" y="4054475"/>
          <p14:tracePt t="4780" x="750888" y="3867150"/>
          <p14:tracePt t="4797" x="758825" y="3732213"/>
          <p14:tracePt t="4814" x="803275" y="3598863"/>
          <p14:tracePt t="4830" x="857250" y="3500438"/>
          <p14:tracePt t="4848" x="893763" y="3446463"/>
          <p14:tracePt t="4864" x="911225" y="3419475"/>
          <p14:tracePt t="4881" x="911225" y="3411538"/>
          <p14:tracePt t="4914" x="946150" y="3394075"/>
          <p14:tracePt t="4931" x="965200" y="3367088"/>
          <p14:tracePt t="4947" x="1009650" y="3313113"/>
          <p14:tracePt t="4964" x="1044575" y="3241675"/>
          <p14:tracePt t="4981" x="1098550" y="3152775"/>
          <p14:tracePt t="4998" x="1152525" y="3062288"/>
          <p14:tracePt t="5018" x="1179513" y="2938463"/>
          <p14:tracePt t="5019" x="1179513" y="2884488"/>
          <p14:tracePt t="5031" x="1179513" y="2867025"/>
          <p14:tracePt t="5033" x="1179513" y="2847975"/>
          <p14:tracePt t="5106" x="1187450" y="2830513"/>
          <p14:tracePt t="5114" x="1204913" y="2830513"/>
          <p14:tracePt t="5133" x="1258888" y="2803525"/>
          <p14:tracePt t="5148" x="1312863" y="2822575"/>
          <p14:tracePt t="5165" x="1357313" y="2847975"/>
          <p14:tracePt t="5182" x="1393825" y="2884488"/>
          <p14:tracePt t="5199" x="1428750" y="2938463"/>
          <p14:tracePt t="5216" x="1438275" y="2990850"/>
          <p14:tracePt t="5232" x="1446213" y="3027363"/>
          <p14:tracePt t="5249" x="1446213" y="3089275"/>
          <p14:tracePt t="5250" x="1446213" y="3125788"/>
          <p14:tracePt t="5265" x="1446213" y="3160713"/>
          <p14:tracePt t="5266" x="1455738" y="3197225"/>
          <p14:tracePt t="5282" x="1509713" y="3303588"/>
          <p14:tracePt t="5299" x="1598613" y="3384550"/>
          <p14:tracePt t="5316" x="1670050" y="3411538"/>
          <p14:tracePt t="5332" x="1697038" y="3429000"/>
          <p14:tracePt t="5350" x="1714500" y="3438525"/>
          <p14:tracePt t="5366" x="1714500" y="3446463"/>
          <p14:tracePt t="5383" x="1714500" y="3473450"/>
          <p14:tracePt t="5399" x="1687513" y="3544888"/>
          <p14:tracePt t="5416" x="1633538" y="3660775"/>
          <p14:tracePt t="5432" x="1589088" y="3776663"/>
          <p14:tracePt t="5450" x="1562100" y="3902075"/>
          <p14:tracePt t="5466" x="1527175" y="4081463"/>
          <p14:tracePt t="5483" x="1509713" y="4205288"/>
          <p14:tracePt t="5499" x="1509713" y="4295775"/>
          <p14:tracePt t="5516" x="1509713" y="4438650"/>
          <p14:tracePt t="5535" x="1509713" y="4598988"/>
          <p14:tracePt t="5550" x="1509713" y="4705350"/>
          <p14:tracePt t="5567" x="1509713" y="4759325"/>
          <p14:tracePt t="5583" x="1500188" y="4795838"/>
          <p14:tracePt t="5600" x="1490663" y="4803775"/>
          <p14:tracePt t="5619" x="1490663" y="4822825"/>
          <p14:tracePt t="5620" x="1490663" y="4830763"/>
          <p14:tracePt t="5633" x="1473200" y="4840288"/>
          <p14:tracePt t="5634" x="1473200" y="4867275"/>
          <p14:tracePt t="5650" x="1473200" y="4884738"/>
          <p14:tracePt t="5667" x="1473200" y="4911725"/>
          <p14:tracePt t="5683" x="1473200" y="4919663"/>
          <p14:tracePt t="5700" x="1473200" y="4929188"/>
          <p14:tracePt t="5734" x="1500188" y="4929188"/>
          <p14:tracePt t="5750" x="1527175" y="4929188"/>
          <p14:tracePt t="5767" x="1581150" y="4929188"/>
          <p14:tracePt t="5784" x="1625600" y="4902200"/>
          <p14:tracePt t="5801" x="1795463" y="4813300"/>
          <p14:tracePt t="5817" x="2027238" y="4660900"/>
          <p14:tracePt t="5818" x="2143125" y="4562475"/>
          <p14:tracePt t="5834" x="2322513" y="4384675"/>
          <p14:tracePt t="5851" x="2438400" y="4197350"/>
          <p14:tracePt t="5867" x="2490788" y="4017963"/>
          <p14:tracePt t="5884" x="2509838" y="3902075"/>
          <p14:tracePt t="5901" x="2571750" y="3813175"/>
          <p14:tracePt t="5918" x="3152775" y="3625850"/>
          <p14:tracePt t="5935" x="4017963" y="3438525"/>
          <p14:tracePt t="5951" x="4741863" y="3340100"/>
          <p14:tracePt t="5968" x="5340350" y="3276600"/>
          <p14:tracePt t="5985" x="5732463" y="3276600"/>
          <p14:tracePt t="6001" x="5938838" y="3322638"/>
          <p14:tracePt t="6002" x="6000750" y="3367088"/>
          <p14:tracePt t="6019" x="6108700" y="3455988"/>
          <p14:tracePt t="6035" x="6188075" y="3544888"/>
          <p14:tracePt t="6051" x="6286500" y="3633788"/>
          <p14:tracePt t="6069" x="6419850" y="3687763"/>
          <p14:tracePt t="6085" x="6527800" y="3714750"/>
          <p14:tracePt t="6102" x="6661150" y="3714750"/>
          <p14:tracePt t="6118" x="6796088" y="3714750"/>
          <p14:tracePt t="6136" x="6858000" y="3714750"/>
          <p14:tracePt t="6152" x="6902450" y="3697288"/>
          <p14:tracePt t="6169" x="6965950" y="3660775"/>
          <p14:tracePt t="6185" x="7126288" y="3625850"/>
          <p14:tracePt t="6202" x="7527925" y="3490913"/>
          <p14:tracePt t="6218" x="7634288" y="3446463"/>
          <p14:tracePt t="6235" x="7653338" y="3446463"/>
          <p14:tracePt t="6252" x="7608888" y="3465513"/>
          <p14:tracePt t="6269" x="7259638" y="3670300"/>
          <p14:tracePt t="6286" x="6919913" y="3894138"/>
          <p14:tracePt t="6302" x="6751638" y="3990975"/>
          <p14:tracePt t="6319" x="6688138" y="4037013"/>
          <p14:tracePt t="6339" x="6680200" y="4044950"/>
          <p14:tracePt t="6434" x="6670675" y="4044950"/>
          <p14:tracePt t="6474" x="6661150" y="4044950"/>
          <p14:tracePt t="6482" x="6643688" y="4044950"/>
          <p14:tracePt t="6490" x="6626225" y="4044950"/>
          <p14:tracePt t="6503" x="6589713" y="4044950"/>
          <p14:tracePt t="6520" x="6446838" y="4044950"/>
          <p14:tracePt t="6537" x="6323013" y="4044950"/>
          <p14:tracePt t="6553" x="6232525" y="4054475"/>
          <p14:tracePt t="6554" x="6215063" y="4054475"/>
          <p14:tracePt t="6570" x="6188075" y="4054475"/>
          <p14:tracePt t="6587" x="6180138" y="4054475"/>
          <p14:tracePt t="6603" x="6170613" y="4054475"/>
          <p14:tracePt t="6637" x="6170613" y="4037013"/>
          <p14:tracePt t="6653" x="6170613" y="4010025"/>
          <p14:tracePt t="6670" x="6170613" y="3990975"/>
          <p14:tracePt t="6687" x="6170613" y="3983038"/>
          <p14:tracePt t="6720" x="6170613" y="3965575"/>
          <p14:tracePt t="6737" x="6134100" y="3946525"/>
          <p14:tracePt t="6754" x="6089650" y="3919538"/>
          <p14:tracePt t="6771" x="6072188" y="3919538"/>
          <p14:tracePt t="6787" x="6054725" y="3902075"/>
          <p14:tracePt t="6804" x="5983288" y="3902075"/>
          <p14:tracePt t="6821" x="5911850" y="3902075"/>
          <p14:tracePt t="6838" x="5822950" y="3902075"/>
          <p14:tracePt t="6854" x="5759450" y="3902075"/>
          <p14:tracePt t="6871" x="5732463" y="3902075"/>
          <p14:tracePt t="6906" x="5715000" y="3894138"/>
          <p14:tracePt t="6922" x="5715000" y="3884613"/>
          <p14:tracePt t="6938" x="5670550" y="3830638"/>
          <p14:tracePt t="6954" x="5634038" y="3803650"/>
          <p14:tracePt t="6971" x="5608638" y="3768725"/>
          <p14:tracePt t="6988" x="5581650" y="3741738"/>
          <p14:tracePt t="7005" x="5581650" y="3732213"/>
          <p14:tracePt t="7021" x="5581650" y="3705225"/>
          <p14:tracePt t="7038" x="5581650" y="3697288"/>
          <p14:tracePt t="7055" x="5581650" y="3687763"/>
          <p14:tracePt t="7072" x="5599113" y="3679825"/>
          <p14:tracePt t="7089" x="5616575" y="3660775"/>
          <p14:tracePt t="7105" x="5634038" y="3660775"/>
          <p14:tracePt t="7122" x="5643563" y="3660775"/>
          <p14:tracePt t="7138" x="5643563" y="3652838"/>
          <p14:tracePt t="7155" x="5661025" y="3643313"/>
          <p14:tracePt t="7172" x="5697538" y="3625850"/>
          <p14:tracePt t="7189" x="5732463" y="3598863"/>
          <p14:tracePt t="7205" x="5768975" y="3571875"/>
          <p14:tracePt t="7222" x="5776913" y="3562350"/>
          <p14:tracePt t="7239" x="5786438" y="3562350"/>
          <p14:tracePt t="7274" x="5813425" y="3571875"/>
          <p14:tracePt t="7289" x="5840413" y="3608388"/>
          <p14:tracePt t="7306" x="5911850" y="3732213"/>
          <p14:tracePt t="7322" x="5946775" y="3786188"/>
          <p14:tracePt t="7426" x="5938838" y="3786188"/>
          <p14:tracePt t="7434" x="5938838" y="3776663"/>
          <p14:tracePt t="7442" x="5929313" y="3776663"/>
          <p14:tracePt t="7474" x="5911850" y="3776663"/>
          <p14:tracePt t="7490" x="5902325" y="3776663"/>
          <p14:tracePt t="7506" x="5875338" y="3795713"/>
          <p14:tracePt t="7523" x="5848350" y="3848100"/>
          <p14:tracePt t="7540" x="5840413" y="3884613"/>
          <p14:tracePt t="7611" x="5840413" y="3894138"/>
          <p14:tracePt t="7617" x="5830888" y="3894138"/>
          <p14:tracePt t="7626" x="5830888" y="3875088"/>
          <p14:tracePt t="7640" x="5822950" y="3875088"/>
          <p14:tracePt t="7657" x="5813425" y="3867150"/>
          <p14:tracePt t="7674" x="5795963" y="3840163"/>
          <p14:tracePt t="7691" x="5795963" y="3822700"/>
          <p14:tracePt t="7708" x="5795963" y="3803650"/>
          <p14:tracePt t="7724" x="5795963" y="3786188"/>
          <p14:tracePt t="7741" x="5795963" y="3768725"/>
          <p14:tracePt t="7757" x="5795963" y="3741738"/>
          <p14:tracePt t="7774" x="5786438" y="3724275"/>
          <p14:tracePt t="7791" x="5776913" y="3687763"/>
          <p14:tracePt t="7808" x="5776913" y="3652838"/>
          <p14:tracePt t="7824" x="5776913" y="3616325"/>
          <p14:tracePt t="7841" x="5759450" y="3562350"/>
          <p14:tracePt t="7842" x="5759450" y="3536950"/>
          <p14:tracePt t="7858" x="5759450" y="3500438"/>
          <p14:tracePt t="7874" x="5759450" y="3465513"/>
          <p14:tracePt t="7891" x="5759450" y="3419475"/>
          <p14:tracePt t="7908" x="5759450" y="3384550"/>
          <p14:tracePt t="7925" x="5751513" y="3367088"/>
          <p14:tracePt t="7941" x="5751513" y="3330575"/>
          <p14:tracePt t="7958" x="5741988" y="3313113"/>
          <p14:tracePt t="7975" x="5741988" y="3276600"/>
          <p14:tracePt t="7991" x="5732463" y="3259138"/>
          <p14:tracePt t="8008" x="5724525" y="3197225"/>
          <p14:tracePt t="8025" x="5715000" y="3152775"/>
          <p14:tracePt t="8027" x="5705475" y="3133725"/>
          <p14:tracePt t="8042" x="5670550" y="3071813"/>
          <p14:tracePt t="8059" x="5653088" y="3027363"/>
          <p14:tracePt t="8075" x="5653088" y="3009900"/>
          <p14:tracePt t="8092" x="5626100" y="2955925"/>
          <p14:tracePt t="8109" x="5599113" y="2919413"/>
          <p14:tracePt t="8125" x="5572125" y="2884488"/>
          <p14:tracePt t="8142" x="5545138" y="2840038"/>
          <p14:tracePt t="8159" x="5537200" y="2786063"/>
          <p14:tracePt t="8175" x="5527675" y="2751138"/>
          <p14:tracePt t="8192" x="5510213" y="2687638"/>
          <p14:tracePt t="8210" x="5456238" y="2562225"/>
          <p14:tracePt t="8226" x="5402263" y="2482850"/>
          <p14:tracePt t="8242" x="5357813" y="2393950"/>
          <p14:tracePt t="8259" x="5340350" y="2366963"/>
          <p14:tracePt t="8276" x="5340350" y="2312988"/>
          <p14:tracePt t="8292" x="5340350" y="2259013"/>
          <p14:tracePt t="8309" x="5340350" y="2232025"/>
          <p14:tracePt t="8326" x="5340350" y="2214563"/>
          <p14:tracePt t="8343" x="5340350" y="2197100"/>
          <p14:tracePt t="8393" x="5340350" y="2187575"/>
          <p14:tracePt t="8402" x="5340350" y="2179638"/>
          <p14:tracePt t="8410" x="5340350" y="2170113"/>
          <p14:tracePt t="8426" x="5340350" y="2160588"/>
          <p14:tracePt t="8443" x="5340350" y="2152650"/>
          <p14:tracePt t="8476" x="5330825" y="2143125"/>
          <p14:tracePt t="8538" x="5322888" y="2143125"/>
          <p14:tracePt t="8586" x="5322888" y="2152650"/>
          <p14:tracePt t="8610" x="5322888" y="2160588"/>
          <p14:tracePt t="8619" x="5322888" y="2170113"/>
          <p14:tracePt t="8627" x="5303838" y="2179638"/>
          <p14:tracePt t="8644" x="5276850" y="2214563"/>
          <p14:tracePt t="8660" x="5259388" y="2268538"/>
          <p14:tracePt t="8677" x="5259388" y="2322513"/>
          <p14:tracePt t="8694" x="5259388" y="2366963"/>
          <p14:tracePt t="8711" x="5259388" y="2393950"/>
          <p14:tracePt t="8794" x="5259388" y="2401888"/>
          <p14:tracePt t="8810" x="5259388" y="2419350"/>
          <p14:tracePt t="8819" x="5259388" y="2428875"/>
          <p14:tracePt t="8834" x="5251450" y="2438400"/>
          <p14:tracePt t="8845" x="5251450" y="2446338"/>
          <p14:tracePt t="8878" x="5232400" y="2446338"/>
          <p14:tracePt t="8895" x="5224463" y="2455863"/>
          <p14:tracePt t="8911" x="5214938" y="2455863"/>
          <p14:tracePt t="9002" x="5232400" y="2455863"/>
          <p14:tracePt t="9010" x="5268913" y="2438400"/>
          <p14:tracePt t="9018" x="5303838" y="2411413"/>
          <p14:tracePt t="9029" x="5348288" y="2401888"/>
          <p14:tracePt t="9045" x="5411788" y="2401888"/>
          <p14:tracePt t="9062" x="5491163" y="2428875"/>
          <p14:tracePt t="9079" x="5589588" y="2608263"/>
          <p14:tracePt t="9095" x="5661025" y="2776538"/>
          <p14:tracePt t="9112" x="5724525" y="2973388"/>
          <p14:tracePt t="9129" x="5768975" y="3116263"/>
          <p14:tracePt t="9130" x="5776913" y="3160713"/>
          <p14:tracePt t="9145" x="5795963" y="3214688"/>
          <p14:tracePt t="9146" x="5803900" y="3251200"/>
          <p14:tracePt t="9162" x="5822950" y="3367088"/>
          <p14:tracePt t="9179" x="5822950" y="3482975"/>
          <p14:tracePt t="9196" x="5822950" y="3598863"/>
          <p14:tracePt t="9212" x="5830888" y="3697288"/>
          <p14:tracePt t="9230" x="5848350" y="3786188"/>
          <p14:tracePt t="9246" x="5848350" y="3857625"/>
          <p14:tracePt t="9263" x="5857875" y="3938588"/>
          <p14:tracePt t="9279" x="5875338" y="3990975"/>
          <p14:tracePt t="9296" x="5894388" y="4062413"/>
          <p14:tracePt t="9315" x="5938838" y="4116388"/>
          <p14:tracePt t="9330" x="5956300" y="4133850"/>
          <p14:tracePt t="9346" x="5965825" y="4152900"/>
          <p14:tracePt t="9363" x="5973763" y="4179888"/>
          <p14:tracePt t="9379" x="5973763" y="4205288"/>
          <p14:tracePt t="9396" x="5983288" y="4224338"/>
          <p14:tracePt t="9416" x="5991225" y="4232275"/>
          <p14:tracePt t="9447" x="5991225" y="4241800"/>
          <p14:tracePt t="9463" x="6000750" y="4251325"/>
          <p14:tracePt t="9480" x="6010275" y="4259263"/>
          <p14:tracePt t="9497" x="6027738" y="4276725"/>
          <p14:tracePt t="9513" x="6037263" y="4276725"/>
          <p14:tracePt t="9530" x="6045200" y="4276725"/>
          <p14:tracePt t="9578" x="6054725" y="4268788"/>
          <p14:tracePt t="9586" x="6054725" y="4251325"/>
          <p14:tracePt t="9597" x="6000750" y="4205288"/>
          <p14:tracePt t="9614" x="5848350" y="4125913"/>
          <p14:tracePt t="9630" x="5653088" y="4010025"/>
          <p14:tracePt t="9647" x="5537200" y="3911600"/>
          <p14:tracePt t="9664" x="5491163" y="3875088"/>
          <p14:tracePt t="9681" x="5491163" y="3813175"/>
          <p14:tracePt t="9697" x="5545138" y="3751263"/>
          <p14:tracePt t="9714" x="5680075" y="3724275"/>
          <p14:tracePt t="9731" x="5768975" y="3724275"/>
          <p14:tracePt t="9747" x="5867400" y="3724275"/>
          <p14:tracePt t="9764" x="6000750" y="3724275"/>
          <p14:tracePt t="9781" x="6126163" y="3724275"/>
          <p14:tracePt t="9798" x="6251575" y="3724275"/>
          <p14:tracePt t="9815" x="6286500" y="3724275"/>
          <p14:tracePt t="9831" x="6296025" y="3724275"/>
          <p14:tracePt t="9865" x="6242050" y="3714750"/>
          <p14:tracePt t="9881" x="6161088" y="3697288"/>
          <p14:tracePt t="9898" x="6045200" y="3652838"/>
          <p14:tracePt t="9915" x="5983288" y="3643313"/>
          <p14:tracePt t="9931" x="5929313" y="3633788"/>
          <p14:tracePt t="9949" x="5884863" y="3633788"/>
          <p14:tracePt t="9965" x="5857875" y="3633788"/>
          <p14:tracePt t="9982" x="5848350" y="3633788"/>
          <p14:tracePt t="9998" x="5830888" y="3633788"/>
          <p14:tracePt t="10059" x="5830888" y="3643313"/>
          <p14:tracePt t="10067" x="5830888" y="3652838"/>
          <p14:tracePt t="10074" x="5840413" y="3670300"/>
          <p14:tracePt t="10090" x="5840413" y="3687763"/>
          <p14:tracePt t="10099" x="5848350" y="3705225"/>
          <p14:tracePt t="10330" x="5848350" y="3687763"/>
          <p14:tracePt t="10386" x="5848350" y="3679825"/>
          <p14:tracePt t="10394" x="5848350" y="3670300"/>
          <p14:tracePt t="10401" x="5848350" y="3660775"/>
          <p14:tracePt t="10417" x="5848350" y="3643313"/>
          <p14:tracePt t="10433" x="5848350" y="3598863"/>
          <p14:tracePt t="10450" x="5840413" y="3517900"/>
          <p14:tracePt t="10467" x="5813425" y="3465513"/>
          <p14:tracePt t="10483" x="5803900" y="3438525"/>
          <p14:tracePt t="10500" x="5803900" y="3419475"/>
          <p14:tracePt t="10570" x="5803900" y="3429000"/>
          <p14:tracePt t="10578" x="5803900" y="3465513"/>
          <p14:tracePt t="10586" x="5822950" y="3490913"/>
          <p14:tracePt t="10601" x="5822950" y="3509963"/>
          <p14:tracePt t="10617" x="5830888" y="3554413"/>
          <p14:tracePt t="10634" x="5840413" y="3589338"/>
          <p14:tracePt t="10651" x="5840413" y="3616325"/>
          <p14:tracePt t="10670" x="5822950" y="3652838"/>
          <p14:tracePt t="10684" x="5795963" y="3679825"/>
          <p14:tracePt t="10701" x="5768975" y="3697288"/>
          <p14:tracePt t="10718" x="5741988" y="3724275"/>
          <p14:tracePt t="10736" x="5732463" y="3732213"/>
          <p14:tracePt t="10751" x="5715000" y="3741738"/>
          <p14:tracePt t="10768" x="5697538" y="3751263"/>
          <p14:tracePt t="10784" x="5680075" y="3759200"/>
          <p14:tracePt t="10801" x="5661025" y="3768725"/>
          <p14:tracePt t="10819" x="5653088" y="3776663"/>
          <p14:tracePt t="10835" x="5634038" y="3776663"/>
          <p14:tracePt t="10851" x="5616575" y="3795713"/>
          <p14:tracePt t="10869" x="5599113" y="3795713"/>
          <p14:tracePt t="10885" x="5589588" y="3803650"/>
          <p14:tracePt t="10902" x="5589588" y="3813175"/>
          <p14:tracePt t="10918" x="5581650" y="3822700"/>
          <p14:tracePt t="10938" x="5572125" y="3830638"/>
          <p14:tracePt t="11002" x="5572125" y="3840163"/>
          <p14:tracePt t="11011" x="5562600" y="3848100"/>
          <p14:tracePt t="11050" x="5562600" y="3857625"/>
          <p14:tracePt t="11082" x="5562600" y="3867150"/>
          <p14:tracePt t="11098" x="5581650" y="3857625"/>
          <p14:tracePt t="11114" x="5599113" y="3840163"/>
          <p14:tracePt t="11122" x="5599113" y="3822700"/>
          <p14:tracePt t="11130" x="5599113" y="3803650"/>
          <p14:tracePt t="11138" x="5608638" y="3795713"/>
          <p14:tracePt t="11152" x="5616575" y="3776663"/>
          <p14:tracePt t="11171" x="5616575" y="3759200"/>
          <p14:tracePt t="11186" x="5616575" y="3732213"/>
          <p14:tracePt t="11203" x="5626100" y="3724275"/>
          <p14:tracePt t="11219" x="5643563" y="3714750"/>
          <p14:tracePt t="11236" x="5653088" y="3705225"/>
          <p14:tracePt t="11253" x="5661025" y="3697288"/>
          <p14:tracePt t="11269" x="5670550" y="3697288"/>
          <p14:tracePt t="11314" x="5670550" y="3687763"/>
          <p14:tracePt t="11378" x="5670550" y="3679825"/>
          <p14:tracePt t="11682" x="5670550" y="3670300"/>
          <p14:tracePt t="12170" x="5670550" y="3660775"/>
          <p14:tracePt t="12178" x="5670550" y="3652838"/>
          <p14:tracePt t="12194" x="5670550" y="3633788"/>
          <p14:tracePt t="12210" x="5670550" y="3625850"/>
          <p14:tracePt t="12218" x="5670550" y="3616325"/>
          <p14:tracePt t="12226" x="5670550" y="3608388"/>
          <p14:tracePt t="12240" x="5670550" y="3598863"/>
          <p14:tracePt t="12256" x="5670550" y="3571875"/>
          <p14:tracePt t="12273" x="5670550" y="3554413"/>
          <p14:tracePt t="12290" x="5670550" y="3500438"/>
          <p14:tracePt t="12306" x="5670550" y="3455988"/>
          <p14:tracePt t="12323" x="5670550" y="3438525"/>
          <p14:tracePt t="12340" x="5670550" y="3402013"/>
          <p14:tracePt t="12357" x="5670550" y="3384550"/>
          <p14:tracePt t="12373" x="5670550" y="3348038"/>
          <p14:tracePt t="12390" x="5670550" y="3303588"/>
          <p14:tracePt t="12407" x="5670550" y="3241675"/>
          <p14:tracePt t="12423" x="5670550" y="3179763"/>
          <p14:tracePt t="12440" x="5670550" y="3116263"/>
          <p14:tracePt t="12457" x="5670550" y="3062288"/>
          <p14:tracePt t="12458" x="5697538" y="3027363"/>
          <p14:tracePt t="12474" x="5697538" y="2973388"/>
          <p14:tracePt t="12490" x="5697538" y="2911475"/>
          <p14:tracePt t="12507" x="5697538" y="2874963"/>
          <p14:tracePt t="12524" x="5688013" y="2840038"/>
          <p14:tracePt t="12541" x="5643563" y="2776538"/>
          <p14:tracePt t="12557" x="5616575" y="2741613"/>
          <p14:tracePt t="12574" x="5599113" y="2724150"/>
          <p14:tracePt t="12591" x="5589588" y="2714625"/>
          <p14:tracePt t="12608" x="5589588" y="2679700"/>
          <p14:tracePt t="12624" x="5572125" y="2633663"/>
          <p14:tracePt t="12641" x="5545138" y="2544763"/>
          <p14:tracePt t="12642" x="5527675" y="2490788"/>
          <p14:tracePt t="12658" x="5500688" y="2374900"/>
          <p14:tracePt t="12674" x="5491163" y="2295525"/>
          <p14:tracePt t="12691" x="5483225" y="2241550"/>
          <p14:tracePt t="12708" x="5483225" y="2214563"/>
          <p14:tracePt t="12725" x="5483225" y="2205038"/>
          <p14:tracePt t="12758" x="5483225" y="2197100"/>
          <p14:tracePt t="12791" x="5483225" y="2276475"/>
          <p14:tracePt t="12808" x="5483225" y="2509838"/>
          <p14:tracePt t="12825" x="5616575" y="2938463"/>
          <p14:tracePt t="12842" x="5670550" y="3241675"/>
          <p14:tracePt t="12859" x="5741988" y="3544888"/>
          <p14:tracePt t="12875" x="5813425" y="3768725"/>
          <p14:tracePt t="12892" x="5867400" y="3902075"/>
          <p14:tracePt t="12909" x="5884863" y="3965575"/>
          <p14:tracePt t="12926" x="5902325" y="4017963"/>
          <p14:tracePt t="12942" x="5911850" y="4054475"/>
          <p14:tracePt t="12959" x="5911850" y="4081463"/>
          <p14:tracePt t="12975" x="5911850" y="4098925"/>
          <p14:tracePt t="12992" x="5911850" y="4116388"/>
          <p14:tracePt t="13010" x="5848350" y="4160838"/>
          <p14:tracePt t="13010" x="5822950" y="4187825"/>
          <p14:tracePt t="13025" x="5741988" y="4259263"/>
          <p14:tracePt t="13042" x="5705475" y="4330700"/>
          <p14:tracePt t="13059" x="5697538" y="4402138"/>
          <p14:tracePt t="13076" x="5697538" y="4483100"/>
          <p14:tracePt t="13092" x="5697538" y="4527550"/>
          <p14:tracePt t="13109" x="5715000" y="4537075"/>
          <p14:tracePt t="13126" x="5724525" y="4537075"/>
          <p14:tracePt t="13143" x="5732463" y="4537075"/>
          <p14:tracePt t="13185" x="5732463" y="4527550"/>
          <p14:tracePt t="13193" x="5715000" y="4510088"/>
          <p14:tracePt t="13210" x="5643563" y="4419600"/>
          <p14:tracePt t="13226" x="5616575" y="4394200"/>
          <p14:tracePt t="13243" x="5589588" y="4340225"/>
          <p14:tracePt t="13260" x="5581650" y="4286250"/>
          <p14:tracePt t="13277" x="5581650" y="4251325"/>
          <p14:tracePt t="13293" x="5581650" y="4205288"/>
          <p14:tracePt t="13311" x="5581650" y="4152900"/>
          <p14:tracePt t="13327" x="5581650" y="4116388"/>
          <p14:tracePt t="13343" x="5581650" y="4071938"/>
          <p14:tracePt t="13360" x="5572125" y="4037013"/>
          <p14:tracePt t="13377" x="5572125" y="4017963"/>
          <p14:tracePt t="13393" x="5572125" y="3983038"/>
          <p14:tracePt t="13410" x="5572125" y="3965575"/>
          <p14:tracePt t="13427" x="5572125" y="3938588"/>
          <p14:tracePt t="13444" x="5608638" y="3875088"/>
          <p14:tracePt t="13461" x="5688013" y="3776663"/>
          <p14:tracePt t="13477" x="5759450" y="3687763"/>
          <p14:tracePt t="13494" x="5776913" y="3643313"/>
          <p14:tracePt t="13511" x="5776913" y="3598863"/>
          <p14:tracePt t="13528" x="5776913" y="3562350"/>
          <p14:tracePt t="13562" x="5776913" y="3544888"/>
          <p14:tracePt t="13594" x="5776913" y="3536950"/>
          <p14:tracePt t="13611" x="5759450" y="3536950"/>
          <p14:tracePt t="13628" x="5741988" y="3527425"/>
          <p14:tracePt t="13644" x="5724525" y="3527425"/>
          <p14:tracePt t="13698" x="5715000" y="3527425"/>
          <p14:tracePt t="13706" x="5705475" y="3527425"/>
          <p14:tracePt t="13738" x="5688013" y="3527425"/>
          <p14:tracePt t="13754" x="5688013" y="3536950"/>
          <p14:tracePt t="13762" x="5688013" y="3544888"/>
          <p14:tracePt t="13778" x="5688013" y="3562350"/>
          <p14:tracePt t="13810" x="5688013" y="3589338"/>
          <p14:tracePt t="13834" x="5697538" y="3589338"/>
          <p14:tracePt t="13866" x="5705475" y="3589338"/>
          <p14:tracePt t="14002" x="5724525" y="3589338"/>
          <p14:tracePt t="14026" x="5741988" y="3589338"/>
          <p14:tracePt t="14034" x="5759450" y="3589338"/>
          <p14:tracePt t="14042" x="5803900" y="3589338"/>
          <p14:tracePt t="14051" x="5857875" y="3589338"/>
          <p14:tracePt t="14063" x="5894388" y="3589338"/>
          <p14:tracePt t="14079" x="5946775" y="3589338"/>
          <p14:tracePt t="14096" x="5965825" y="3608388"/>
          <p14:tracePt t="14114" x="5973763" y="3608388"/>
          <p14:tracePt t="14131" x="5983288" y="3625850"/>
          <p14:tracePt t="14146" x="6018213" y="3697288"/>
          <p14:tracePt t="14163" x="6054725" y="3741738"/>
          <p14:tracePt t="14180" x="6081713" y="3776663"/>
          <p14:tracePt t="14196" x="6089650" y="3786188"/>
          <p14:tracePt t="14213" x="6099175" y="3795713"/>
          <p14:tracePt t="14290" x="6099175" y="3803650"/>
          <p14:tracePt t="14298" x="6099175" y="3840163"/>
          <p14:tracePt t="14306" x="6108700" y="3848100"/>
          <p14:tracePt t="14314" x="6116638" y="3867150"/>
          <p14:tracePt t="14330" x="6126163" y="3875088"/>
          <p14:tracePt t="14394" x="6126163" y="3884613"/>
          <p14:tracePt t="14419" x="6116638" y="3884613"/>
          <p14:tracePt t="14425" x="6108700" y="3884613"/>
          <p14:tracePt t="14434" x="6099175" y="3884613"/>
          <p14:tracePt t="14447" x="6081713" y="3884613"/>
          <p14:tracePt t="14464" x="6072188" y="3884613"/>
          <p14:tracePt t="14481" x="6037263" y="3884613"/>
          <p14:tracePt t="14497" x="6000750" y="3884613"/>
          <p14:tracePt t="14514" x="5919788" y="3884613"/>
          <p14:tracePt t="14531" x="5894388" y="3884613"/>
          <p14:tracePt t="14564" x="5884863" y="3875088"/>
          <p14:tracePt t="14581" x="5875338" y="3867150"/>
          <p14:tracePt t="14598" x="5875338" y="3848100"/>
          <p14:tracePt t="14616" x="5875338" y="3813175"/>
          <p14:tracePt t="14631" x="5857875" y="3786188"/>
          <p14:tracePt t="14649" x="5848350" y="3741738"/>
          <p14:tracePt t="14665" x="5840413" y="3714750"/>
          <p14:tracePt t="14681" x="5840413" y="3670300"/>
          <p14:tracePt t="14698" x="5813425" y="3509963"/>
          <p14:tracePt t="14715" x="5759450" y="3348038"/>
          <p14:tracePt t="14732" x="5697538" y="3152775"/>
          <p14:tracePt t="14749" x="5626100" y="3036888"/>
          <p14:tracePt t="14765" x="5608638" y="2965450"/>
          <p14:tracePt t="14782" x="5608638" y="2911475"/>
          <p14:tracePt t="14798" x="5608638" y="2847975"/>
          <p14:tracePt t="14817" x="5608638" y="2803525"/>
          <p14:tracePt t="14832" x="5608638" y="2786063"/>
          <p14:tracePt t="14849" x="5608638" y="2751138"/>
          <p14:tracePt t="14865" x="5599113" y="2714625"/>
          <p14:tracePt t="14866" x="5581650" y="2697163"/>
          <p14:tracePt t="14882" x="5581650" y="2598738"/>
          <p14:tracePt t="14899" x="5581650" y="2419350"/>
          <p14:tracePt t="14916" x="5581650" y="2170113"/>
          <p14:tracePt t="14933" x="5562600" y="1946275"/>
          <p14:tracePt t="14950" x="5500688" y="1812925"/>
          <p14:tracePt t="14966" x="5456238" y="1758950"/>
          <p14:tracePt t="14982" x="5446713" y="1758950"/>
          <p14:tracePt t="14999" x="5438775" y="1758950"/>
          <p14:tracePt t="15018" x="5510213" y="1847850"/>
          <p14:tracePt t="15033" x="5518150" y="1874838"/>
          <p14:tracePt t="15033" x="5537200" y="1911350"/>
          <p14:tracePt t="15050" x="5554663" y="1946275"/>
          <p14:tracePt t="15066" x="5572125" y="2000250"/>
          <p14:tracePt t="15138" x="5572125" y="1990725"/>
          <p14:tracePt t="15146" x="5572125" y="1965325"/>
          <p14:tracePt t="15154" x="5527675" y="1919288"/>
          <p14:tracePt t="15166" x="5483225" y="1884363"/>
          <p14:tracePt t="15183" x="5419725" y="1884363"/>
          <p14:tracePt t="15200" x="5384800" y="1884363"/>
          <p14:tracePt t="15266" x="5367338" y="1893888"/>
          <p14:tracePt t="15283" x="5357813" y="1955800"/>
          <p14:tracePt t="15300" x="5357813" y="2054225"/>
          <p14:tracePt t="15317" x="5394325" y="2152650"/>
          <p14:tracePt t="15334" x="5473700" y="2187575"/>
          <p14:tracePt t="15350" x="5545138" y="2197100"/>
          <p14:tracePt t="15367" x="5562600" y="2197100"/>
          <p14:tracePt t="15458" x="5572125" y="2205038"/>
          <p14:tracePt t="15466" x="5572125" y="2232025"/>
          <p14:tracePt t="15482" x="5572125" y="2241550"/>
          <p14:tracePt t="15498" x="5581650" y="2251075"/>
          <p14:tracePt t="15714" x="5572125" y="2259013"/>
          <p14:tracePt t="15722" x="5572125" y="2312988"/>
          <p14:tracePt t="15730" x="5572125" y="2393950"/>
          <p14:tracePt t="15738" x="5608638" y="2517775"/>
          <p14:tracePt t="15752" x="5653088" y="2670175"/>
          <p14:tracePt t="15769" x="5751513" y="3036888"/>
          <p14:tracePt t="15785" x="5867400" y="3402013"/>
          <p14:tracePt t="15802" x="5902325" y="3768725"/>
          <p14:tracePt t="15819" x="5919788" y="3973513"/>
          <p14:tracePt t="15835" x="5919788" y="4160838"/>
          <p14:tracePt t="15852" x="5919788" y="4295775"/>
          <p14:tracePt t="15869" x="5919788" y="4357688"/>
          <p14:tracePt t="15885" x="5919788" y="4367213"/>
          <p14:tracePt t="15919" x="5902325" y="4367213"/>
          <p14:tracePt t="15938" x="5813425" y="4367213"/>
          <p14:tracePt t="15952" x="5751513" y="4367213"/>
          <p14:tracePt t="15970" x="5688013" y="4367213"/>
          <p14:tracePt t="15986" x="5653088" y="4367213"/>
          <p14:tracePt t="16003" x="5643563" y="4367213"/>
          <p14:tracePt t="16019" x="5634038" y="4367213"/>
          <p14:tracePt t="16036" x="5616575" y="4419600"/>
          <p14:tracePt t="16053" x="5616575" y="4465638"/>
          <p14:tracePt t="16069" x="5616575" y="4491038"/>
          <p14:tracePt t="16086" x="5608638" y="4500563"/>
          <p14:tracePt t="16130" x="5589588" y="4483100"/>
          <p14:tracePt t="16139" x="5562600" y="4456113"/>
          <p14:tracePt t="16153" x="5562600" y="4419600"/>
          <p14:tracePt t="16170" x="5537200" y="4340225"/>
          <p14:tracePt t="16187" x="5537200" y="4259263"/>
          <p14:tracePt t="16203" x="5554663" y="4187825"/>
          <p14:tracePt t="16220" x="5608638" y="4108450"/>
          <p14:tracePt t="16238" x="5643563" y="4044950"/>
          <p14:tracePt t="16253" x="5661025" y="3973513"/>
          <p14:tracePt t="16270" x="5661025" y="3938588"/>
          <p14:tracePt t="16287" x="5680075" y="3884613"/>
          <p14:tracePt t="16304" x="5680075" y="3875088"/>
          <p14:tracePt t="16320" x="5680075" y="3867150"/>
          <p14:tracePt t="16338" x="5680075" y="3848100"/>
          <p14:tracePt t="16354" x="5688013" y="3830638"/>
          <p14:tracePt t="16371" x="5705475" y="3786188"/>
          <p14:tracePt t="16387" x="5705475" y="3732213"/>
          <p14:tracePt t="16404" x="5715000" y="3679825"/>
          <p14:tracePt t="16421" x="5715000" y="3643313"/>
          <p14:tracePt t="16437" x="5715000" y="3616325"/>
          <p14:tracePt t="16454" x="5715000" y="3608388"/>
          <p14:tracePt t="16488" x="5715000" y="3598863"/>
          <p14:tracePt t="16521" x="5715000" y="3581400"/>
          <p14:tracePt t="16539" x="5715000" y="3562350"/>
          <p14:tracePt t="16658" x="5705475" y="3562350"/>
          <p14:tracePt t="16674" x="5705475" y="3571875"/>
          <p14:tracePt t="16682" x="5705475" y="3581400"/>
          <p14:tracePt t="16706" x="5705475" y="3598863"/>
          <p14:tracePt t="16762" x="5705475" y="3608388"/>
          <p14:tracePt t="16778" x="5705475" y="3616325"/>
          <p14:tracePt t="16794" x="5724525" y="3616325"/>
          <p14:tracePt t="16802" x="5741988" y="3616325"/>
          <p14:tracePt t="16810" x="5776913" y="3616325"/>
          <p14:tracePt t="16822" x="5803900" y="3598863"/>
          <p14:tracePt t="16839" x="5894388" y="3536950"/>
          <p14:tracePt t="16856" x="5965825" y="3490913"/>
          <p14:tracePt t="16872" x="6010275" y="3438525"/>
          <p14:tracePt t="16890" x="6045200" y="3357563"/>
          <p14:tracePt t="16906" x="6062663" y="3340100"/>
          <p14:tracePt t="16954" x="6062663" y="3330575"/>
          <p14:tracePt t="16970" x="6054725" y="3330575"/>
          <p14:tracePt t="16978" x="6045200" y="3330575"/>
          <p14:tracePt t="16990" x="6027738" y="3330575"/>
          <p14:tracePt t="17006" x="6000750" y="3330575"/>
          <p14:tracePt t="17023" x="5983288" y="3330575"/>
          <p14:tracePt t="17057" x="5983288" y="3322638"/>
          <p14:tracePt t="17073" x="5983288" y="3313113"/>
          <p14:tracePt t="17090" x="5983288" y="3286125"/>
          <p14:tracePt t="17123" x="5991225" y="3268663"/>
          <p14:tracePt t="17140" x="5991225" y="3259138"/>
          <p14:tracePt t="17157" x="5991225" y="3251200"/>
          <p14:tracePt t="17173" x="5991225" y="3241675"/>
          <p14:tracePt t="17190" x="6010275" y="3214688"/>
          <p14:tracePt t="17207" x="6045200" y="3197225"/>
          <p14:tracePt t="17224" x="6072188" y="3197225"/>
          <p14:tracePt t="17290" x="6054725" y="3197225"/>
          <p14:tracePt t="17307" x="6045200" y="3197225"/>
          <p14:tracePt t="17324" x="6027738" y="3187700"/>
          <p14:tracePt t="17341" x="6027738" y="3179763"/>
          <p14:tracePt t="17357" x="6010275" y="3179763"/>
          <p14:tracePt t="17458" x="6018213" y="3179763"/>
          <p14:tracePt t="17466" x="6045200" y="3179763"/>
          <p14:tracePt t="17546" x="6045200" y="3187700"/>
          <p14:tracePt t="17570" x="6054725" y="3205163"/>
          <p14:tracePt t="17586" x="6062663" y="3205163"/>
          <p14:tracePt t="17594" x="6081713" y="3224213"/>
          <p14:tracePt t="17602" x="6089650" y="3241675"/>
          <p14:tracePt t="17610" x="6116638" y="3259138"/>
          <p14:tracePt t="17650" x="6134100" y="3276600"/>
          <p14:tracePt t="17666" x="6143625" y="3286125"/>
          <p14:tracePt t="17674" x="6170613" y="3295650"/>
          <p14:tracePt t="17682" x="6197600" y="3295650"/>
          <p14:tracePt t="17692" x="6215063" y="3313113"/>
          <p14:tracePt t="17709" x="6259513" y="3340100"/>
          <p14:tracePt t="17726" x="6269038" y="3340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alapos elemzés után úgy döntött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jelenlegi kockázatelemzési rendszer egészüljön ki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olyan második lépéssel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ahol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algoritmus a második lépésben azt vizsgálja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fertőzött területből (kiemelt kockázatúból) magas kockázatúba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átsorolni javasolt egységek határától 30 km távolságra fordultak-e elő egy éven belüli esetek.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Ha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igen, akkor marad fertőzött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(kiemelt kockázatú) terület.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a eljárás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eddigieknél </a:t>
            </a:r>
            <a:r>
              <a:rPr lang="hu-HU" altLang="hu-HU" sz="2800" b="1">
                <a:effectLst/>
                <a:cs typeface="Times New Roman" panose="02020603050405020304" pitchFamily="18" charset="0"/>
              </a:rPr>
              <a:t>nagyobb megbízhatóságot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nyújt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esetleges területcsökkentésekhez, ugyanakkor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 kockázatelemzés esetében is megfelelő mértékben érvényesül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 csökkenése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 advTm="3537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" x="6269038" y="33401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eddigi eredményessége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kockázatbecslés eredményességét jól jellemzi az a tény, hogy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2023. szeptember 5-ig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vaddisznókban megerősített összes magyarországi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eset több, mit  99,9 százaléka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került megállapításra.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Ráadásul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2021. január 1-jétől minden megállapított hazai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fordult elő.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Ezt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 is rendkívül eredményes rendszert javítottuk még tovább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előbb említett második lépés bevezetésével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 advTm="4276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" x="6269038" y="3340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A Nemzeti Szakértői Csoport javaslata 2022. szeptember 15-én és a hivatalos kockázati területek változása 2023.06.27-től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Nemzeti Szakértői Csoport </a:t>
            </a:r>
            <a:r>
              <a:rPr lang="hu-HU" altLang="hu-HU" sz="2400" b="1" dirty="0">
                <a:latin typeface="+mj-lt"/>
              </a:rPr>
              <a:t>2022 szeptember 15-én </a:t>
            </a:r>
            <a:r>
              <a:rPr lang="hu-HU" altLang="hu-HU" sz="2400" dirty="0">
                <a:latin typeface="+mj-lt"/>
              </a:rPr>
              <a:t>tartott ülésén a kockázatelemzés, a járványügyi helyzet és a negatív eredményű PCR vizsgálatok elemzését követően javasolta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fertőzött terület csökkentését Jász-Nagykun-Szolnok</a:t>
            </a:r>
            <a:r>
              <a:rPr lang="hu-HU" altLang="hu-HU" sz="2000" dirty="0">
                <a:latin typeface="+mj-lt"/>
              </a:rPr>
              <a:t> (+ 1 JNK vármegyével szomszédos Pest vármegyei </a:t>
            </a:r>
            <a:r>
              <a:rPr lang="hu-HU" altLang="hu-HU" sz="2000" dirty="0" err="1">
                <a:latin typeface="+mj-lt"/>
              </a:rPr>
              <a:t>vadgazdálkodási</a:t>
            </a:r>
            <a:r>
              <a:rPr lang="hu-HU" altLang="hu-HU" sz="2000" dirty="0">
                <a:latin typeface="+mj-lt"/>
              </a:rPr>
              <a:t> egység) és </a:t>
            </a:r>
            <a:r>
              <a:rPr lang="hu-HU" altLang="hu-HU" sz="2000" b="1" dirty="0">
                <a:latin typeface="+mj-lt"/>
              </a:rPr>
              <a:t>Békés </a:t>
            </a:r>
            <a:r>
              <a:rPr lang="hu-HU" altLang="hu-HU" sz="2000" dirty="0">
                <a:latin typeface="+mj-lt"/>
              </a:rPr>
              <a:t>vármegyék esetében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magas kockázatú terület </a:t>
            </a:r>
            <a:r>
              <a:rPr lang="hu-HU" altLang="hu-HU" sz="2000" dirty="0">
                <a:latin typeface="+mj-lt"/>
              </a:rPr>
              <a:t>csökkentését </a:t>
            </a:r>
            <a:r>
              <a:rPr lang="hu-HU" altLang="hu-HU" sz="2000" b="1" dirty="0">
                <a:latin typeface="+mj-lt"/>
              </a:rPr>
              <a:t>Bács-Kiskun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Békés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Csongrád-Csanád</a:t>
            </a:r>
            <a:r>
              <a:rPr lang="hu-HU" altLang="hu-HU" sz="2000" dirty="0">
                <a:latin typeface="+mj-lt"/>
              </a:rPr>
              <a:t> és </a:t>
            </a:r>
            <a:r>
              <a:rPr lang="hu-HU" altLang="hu-HU" sz="2000" b="1" dirty="0">
                <a:latin typeface="+mj-lt"/>
              </a:rPr>
              <a:t>Jász-Nagykun-Szolnok</a:t>
            </a:r>
            <a:r>
              <a:rPr lang="hu-HU" altLang="hu-HU" sz="2000" dirty="0">
                <a:latin typeface="+mj-lt"/>
              </a:rPr>
              <a:t> vármegyék esetében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javaslat végül 2023 júniusában került elfogadásra Brüsszelben és </a:t>
            </a:r>
            <a:r>
              <a:rPr lang="hu-HU" altLang="hu-HU" sz="2400" b="1" dirty="0">
                <a:latin typeface="+mj-lt"/>
              </a:rPr>
              <a:t>2023. június 27-től lépett érvénybe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65775140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500" dirty="0">
                <a:solidFill>
                  <a:srgbClr val="FFFFFF"/>
                </a:solidFill>
              </a:rPr>
              <a:t>Az ASP miatt korlátozás alatt álló </a:t>
            </a:r>
            <a:br>
              <a:rPr lang="hu-HU" altLang="hu-HU" sz="3500" dirty="0">
                <a:solidFill>
                  <a:srgbClr val="FFFFFF"/>
                </a:solidFill>
              </a:rPr>
            </a:br>
            <a:r>
              <a:rPr lang="hu-HU" altLang="hu-HU" sz="3500" dirty="0">
                <a:solidFill>
                  <a:srgbClr val="FFFFFF"/>
                </a:solidFill>
              </a:rPr>
              <a:t>területek az EU-ban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4" name="Kép 3" descr="A képen szöveg, térkép, atlasz, diagram látható&#10;&#10;Automatikusan generált leírás">
            <a:extLst>
              <a:ext uri="{FF2B5EF4-FFF2-40B4-BE49-F238E27FC236}">
                <a16:creationId xmlns:a16="http://schemas.microsoft.com/office/drawing/2014/main" id="{1B7751A2-837D-13ED-7EFF-7E770D10D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0"/>
            <a:ext cx="48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 advTm="46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0"/>
            <a:ext cx="8064896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országos áttekintő térkép</a:t>
            </a:r>
            <a:endParaRPr lang="en-GB" altLang="hu-HU" sz="2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2F91BC3E-0134-F5C6-83EE-3397A9D99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040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0"/>
            <a:ext cx="8064896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közeli térkép</a:t>
            </a:r>
            <a:endParaRPr lang="en-GB" altLang="hu-HU" sz="2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29BC4759-0227-EA7A-7EA4-06F7E73D9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0" y="955337"/>
            <a:ext cx="9144000" cy="59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337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általában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15516" y="1988840"/>
            <a:ext cx="8676964" cy="446449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rendszer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betegségek – lehetőség szerint korai - kimutatására vagy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annak bizonyítására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szolgál, hogy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az adott betegség nincs jelen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Két típusa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 (általános)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és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(célzott)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endParaRPr lang="hu-HU" altLang="hu-HU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jelentheti csak 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hatóság által megerősített gyanúk esetében végzett vizsgálatokat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ez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kevésbé megbízható </a:t>
            </a:r>
            <a:r>
              <a:rPr lang="hu-HU" altLang="hu-HU" sz="7200" b="1">
                <a:latin typeface="Arial" panose="020B0604020202020204" pitchFamily="34" charset="0"/>
                <a:cs typeface="Arial" panose="020B0604020202020204" pitchFamily="34" charset="0"/>
              </a:rPr>
              <a:t>(klasszikus)</a:t>
            </a:r>
            <a:endParaRPr lang="hu-HU" altLang="hu-HU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Beszélhetünk ún.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megerősített passzív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rendszerrő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l is, amikor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olyan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egyedeket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is vizsgálunk, ahol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gyanú kizárásra került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hatóságilag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vannak az adott betegséggel kapcsolatba hozható klinikai tünetek vagy kórbonctani elváltozások, vagy egyszerűen csak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elhulottak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anélkül, hogy  a gyanú felmerült volna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mindig klinikailag egészséges vagy gyanút keltő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kórboncatni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elváltozásokat nem mutató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egyedeknek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egy előre megállapított séma szerinti vizsgálata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 advTm="12480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" x="6269038" y="3340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az ASP esetében 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2850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ASP esetében </a:t>
            </a:r>
            <a:r>
              <a:rPr lang="hu-HU" altLang="hu-HU" sz="2200" b="1" dirty="0"/>
              <a:t>megerősített passzív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az elsődleges</a:t>
            </a:r>
            <a:r>
              <a:rPr lang="hu-HU" altLang="hu-HU" sz="2200" dirty="0"/>
              <a:t>, miután az </a:t>
            </a:r>
            <a:r>
              <a:rPr lang="hu-HU" altLang="hu-HU" sz="2200" b="1" dirty="0"/>
              <a:t>ASP valójában </a:t>
            </a:r>
            <a:r>
              <a:rPr lang="hu-HU" altLang="hu-HU" sz="2200" b="1" u="sng" dirty="0"/>
              <a:t>nem</a:t>
            </a:r>
            <a:r>
              <a:rPr lang="hu-HU" altLang="hu-HU" sz="2200" b="1" dirty="0"/>
              <a:t> nagy </a:t>
            </a:r>
            <a:r>
              <a:rPr lang="hu-HU" altLang="hu-HU" sz="2200" b="1" dirty="0" err="1"/>
              <a:t>ragályozó</a:t>
            </a:r>
            <a:r>
              <a:rPr lang="hu-HU" altLang="hu-HU" sz="2200" b="1" dirty="0"/>
              <a:t> képességű betegség.</a:t>
            </a:r>
            <a:r>
              <a:rPr lang="hu-HU" altLang="hu-HU" sz="2200" dirty="0"/>
              <a:t> Ugyanis  az </a:t>
            </a:r>
            <a:r>
              <a:rPr lang="hu-HU" altLang="hu-HU" sz="2200" b="1" dirty="0"/>
              <a:t>első behurcolást követő 2 héten belül csak </a:t>
            </a:r>
            <a:r>
              <a:rPr lang="hu-HU" altLang="hu-HU" sz="2200" dirty="0"/>
              <a:t>az </a:t>
            </a:r>
            <a:r>
              <a:rPr lang="hu-HU" altLang="hu-HU" sz="2200" b="1" dirty="0"/>
              <a:t>állomány mintegy 10 %-a fertőződik  és betegszik meg,</a:t>
            </a:r>
            <a:r>
              <a:rPr lang="hu-HU" altLang="hu-HU" sz="2200" dirty="0"/>
              <a:t> de   </a:t>
            </a:r>
            <a:r>
              <a:rPr lang="hu-HU" altLang="hu-HU" sz="2200" b="1" dirty="0"/>
              <a:t>megbetegedett állatok szinte kivétel nélkül elhullanak</a:t>
            </a:r>
            <a:r>
              <a:rPr lang="hu-HU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előbbiek miatt 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kisebb biztonsággal </a:t>
            </a:r>
            <a:r>
              <a:rPr lang="hu-HU" altLang="hu-HU" sz="2200" dirty="0"/>
              <a:t>és az </a:t>
            </a:r>
            <a:r>
              <a:rPr lang="hu-HU" altLang="hu-HU" sz="2200" b="1" dirty="0"/>
              <a:t>esetek többségében már későn jelzi </a:t>
            </a:r>
            <a:r>
              <a:rPr lang="hu-HU" altLang="hu-HU" sz="2200" dirty="0"/>
              <a:t>a vírus </a:t>
            </a:r>
            <a:r>
              <a:rPr lang="hu-HU" altLang="hu-HU" sz="2200" b="1" dirty="0"/>
              <a:t>jelenlétét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</a:t>
            </a:r>
            <a:r>
              <a:rPr lang="hu-HU" altLang="hu-HU" sz="2200" dirty="0"/>
              <a:t>t is működtetni szükséges a </a:t>
            </a:r>
            <a:r>
              <a:rPr lang="hu-HU" altLang="hu-HU" sz="2200" b="1" dirty="0"/>
              <a:t>vaddisznók</a:t>
            </a:r>
            <a:r>
              <a:rPr lang="hu-HU" altLang="hu-HU" sz="2200" dirty="0"/>
              <a:t> esetében, különösen </a:t>
            </a:r>
            <a:r>
              <a:rPr lang="hu-HU" altLang="hu-HU" sz="2200" b="1" dirty="0"/>
              <a:t>a fertőzött és magas </a:t>
            </a:r>
            <a:r>
              <a:rPr lang="hu-HU" altLang="hu-HU" sz="2200" b="1" dirty="0" err="1"/>
              <a:t>kockázatű</a:t>
            </a:r>
            <a:r>
              <a:rPr lang="hu-HU" altLang="hu-HU" sz="2200" b="1" dirty="0"/>
              <a:t> területen</a:t>
            </a:r>
            <a:r>
              <a:rPr lang="hu-HU" altLang="hu-HU" sz="2200" dirty="0"/>
              <a:t>, bár a korai felismerés szempontjából önmagában kisebb a jelentősége, de </a:t>
            </a:r>
            <a:r>
              <a:rPr lang="hu-HU" altLang="hu-HU" sz="2200" b="1" dirty="0"/>
              <a:t>tekintettel az elhullott vaddisznók megtalálásának nehézségeire tovább növeli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 megbízhatóságát</a:t>
            </a:r>
            <a:r>
              <a:rPr lang="hu-HU" altLang="hu-HU" sz="2200" dirty="0"/>
              <a:t>. </a:t>
            </a:r>
            <a:r>
              <a:rPr lang="hu-HU" altLang="hu-HU" sz="2200" b="1" dirty="0"/>
              <a:t>Magas kockázatú területen lehetővé teszi </a:t>
            </a:r>
            <a:r>
              <a:rPr lang="hu-HU" altLang="hu-HU" sz="2200" dirty="0"/>
              <a:t>a </a:t>
            </a:r>
            <a:r>
              <a:rPr lang="hu-HU" altLang="hu-HU" sz="2200" b="1" dirty="0"/>
              <a:t>kilőtt vaddisznók </a:t>
            </a:r>
            <a:r>
              <a:rPr lang="hu-HU" altLang="hu-HU" sz="2200" dirty="0"/>
              <a:t>testének  </a:t>
            </a:r>
            <a:r>
              <a:rPr lang="hu-HU" altLang="hu-HU" sz="2200" b="1" dirty="0"/>
              <a:t>felhasználását (negatív PCR eredmény!)</a:t>
            </a:r>
            <a:r>
              <a:rPr lang="hu-HU" altLang="hu-HU" sz="2200" dirty="0"/>
              <a:t>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 advTm="901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" x="6269038" y="33401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</a:t>
            </a:r>
            <a:r>
              <a:rPr lang="hu-HU" altLang="hu-HU" sz="2800" dirty="0" err="1"/>
              <a:t>surveillance</a:t>
            </a:r>
            <a:r>
              <a:rPr lang="hu-HU" altLang="hu-HU" sz="2800" dirty="0"/>
              <a:t> rendszer a vaddisznók esetében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passzív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során </a:t>
            </a:r>
            <a:r>
              <a:rPr lang="hu-HU" altLang="hu-HU" sz="2400" dirty="0" err="1">
                <a:latin typeface="+mj-lt"/>
              </a:rPr>
              <a:t>hatóságilag</a:t>
            </a:r>
            <a:r>
              <a:rPr lang="hu-HU" altLang="hu-HU" sz="2400" dirty="0">
                <a:latin typeface="+mj-lt"/>
              </a:rPr>
              <a:t> megerősített gyanún túl szükséges az alábbiak virológia (PCR) vizsgálata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minden elhullott </a:t>
            </a:r>
            <a:r>
              <a:rPr lang="hu-HU" altLang="hu-HU" sz="2400" dirty="0">
                <a:latin typeface="+mj-lt"/>
              </a:rPr>
              <a:t>vaddisznó, a </a:t>
            </a:r>
            <a:r>
              <a:rPr lang="hu-HU" altLang="hu-HU" sz="2400" b="1" dirty="0" err="1">
                <a:latin typeface="+mj-lt"/>
              </a:rPr>
              <a:t>gázoltakat</a:t>
            </a:r>
            <a:r>
              <a:rPr lang="hu-HU" altLang="hu-HU" sz="2400" dirty="0">
                <a:latin typeface="+mj-lt"/>
              </a:rPr>
              <a:t> is ide értve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minden </a:t>
            </a:r>
            <a:r>
              <a:rPr lang="hu-HU" altLang="hu-HU" sz="2400" b="1" dirty="0">
                <a:latin typeface="+mj-lt"/>
              </a:rPr>
              <a:t>klinikai tünetek  miatt kilőtt</a:t>
            </a:r>
            <a:r>
              <a:rPr lang="hu-HU" altLang="hu-HU" sz="2400" dirty="0">
                <a:latin typeface="+mj-lt"/>
              </a:rPr>
              <a:t> vaddisznó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ASP Készenléti Terv IV. melléklete</a:t>
            </a:r>
            <a:r>
              <a:rPr lang="hu-HU" altLang="hu-HU" sz="2400" dirty="0">
                <a:latin typeface="+mj-lt"/>
              </a:rPr>
              <a:t> részletes </a:t>
            </a:r>
            <a:r>
              <a:rPr lang="hu-HU" altLang="hu-HU" sz="2400" b="1" dirty="0">
                <a:latin typeface="+mj-lt"/>
              </a:rPr>
              <a:t>útmutatót</a:t>
            </a:r>
            <a:r>
              <a:rPr lang="hu-HU" altLang="hu-HU" sz="2400" dirty="0">
                <a:latin typeface="+mj-lt"/>
              </a:rPr>
              <a:t> tartalmaz az ASP/KSP </a:t>
            </a:r>
            <a:r>
              <a:rPr lang="hu-HU" altLang="hu-HU" sz="2400" b="1" dirty="0">
                <a:latin typeface="+mj-lt"/>
              </a:rPr>
              <a:t>gyanújának hatósági megállapításáról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Vaddisznók esetében az </a:t>
            </a:r>
            <a:r>
              <a:rPr lang="hu-HU" altLang="hu-HU" sz="2400" b="1" dirty="0">
                <a:latin typeface="+mj-lt"/>
              </a:rPr>
              <a:t>aktív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klinikailag egészségesnek látszó</a:t>
            </a:r>
            <a:r>
              <a:rPr lang="hu-HU" altLang="hu-HU" sz="2400" dirty="0">
                <a:latin typeface="+mj-lt"/>
              </a:rPr>
              <a:t> az állománygyérítés vagy a vadászat során kilőtt vaddisznók ASP-re irányuló virológiai (PCR) vizsgálatát jelenti.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Az </a:t>
            </a:r>
            <a:r>
              <a:rPr lang="hu-HU" altLang="hu-HU" sz="2400" b="1" dirty="0">
                <a:latin typeface="+mj-lt"/>
              </a:rPr>
              <a:t>ASP Mentesítési Terv kockázati </a:t>
            </a:r>
            <a:r>
              <a:rPr lang="hu-HU" altLang="hu-HU" sz="2400" b="1" dirty="0" err="1">
                <a:latin typeface="+mj-lt"/>
              </a:rPr>
              <a:t>kategóriánként</a:t>
            </a:r>
            <a:r>
              <a:rPr lang="hu-HU" altLang="hu-HU" sz="2400" b="1" dirty="0">
                <a:latin typeface="+mj-lt"/>
              </a:rPr>
              <a:t> külön fejezetben</a:t>
            </a:r>
            <a:r>
              <a:rPr lang="hu-HU" altLang="hu-HU" sz="2400" dirty="0">
                <a:latin typeface="+mj-lt"/>
              </a:rPr>
              <a:t> szól a passzív és aktív </a:t>
            </a:r>
            <a:r>
              <a:rPr lang="hu-HU" altLang="hu-HU" sz="2400" dirty="0" err="1">
                <a:latin typeface="+mj-lt"/>
              </a:rPr>
              <a:t>surveillance-ról</a:t>
            </a:r>
            <a:endParaRPr lang="hu-HU" altLang="hu-HU" sz="2400" dirty="0">
              <a:latin typeface="+mj-lt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036496" cy="5126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b="1" dirty="0"/>
              <a:t>Magyarország ASP-vel fertőzött vármegyéi, az első és az utolsó esetek</a:t>
            </a:r>
            <a:endParaRPr lang="en-GB" altLang="hu-HU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692696"/>
          <a:ext cx="8680454" cy="607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24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44993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695900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203525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40764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729911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 (megállapítás sorrendjében)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Első eset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Utolsó eset (ha már legalább 3 hónapja nem volt eset)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6765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2018.04.21.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2023.05.11.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2018.05.16.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2018.10.02.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2018.10.28.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2019.04.29.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2019.08.30.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2020.11.21.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2019.09.28.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2020.07.23.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2019.12.09.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2020.07.06.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9731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2020.02.15.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882747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2021.08.10.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2023.03.26. (FEJ)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</a:p>
                    <a:p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2022.06.05 (</a:t>
                      </a:r>
                      <a:r>
                        <a:rPr lang="hu-HU" sz="1400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KOM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2023.05.25.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2021.10.23.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375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0"/>
            <a:ext cx="7626096" cy="14630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Hazai hivatalos kockázati területek a hazai és külföldi vaddisznó esetekkel 2023.09.05-ig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49758" y="2018806"/>
            <a:ext cx="8489015" cy="45065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DB6515FB-4621-EB49-1BE5-518FC6D46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576"/>
      </p:ext>
    </p:extLst>
  </p:cSld>
  <p:clrMapOvr>
    <a:masterClrMapping/>
  </p:clrMapOvr>
  <p:transition spd="med" advTm="2317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6269038" y="3340100"/>
          <p14:tracePt t="20710" x="6276975" y="3340100"/>
          <p14:tracePt t="20727" x="6813550" y="847725"/>
          <p14:tracePt t="20744" x="7251700" y="0"/>
          <p14:tracePt t="20764" x="7402513" y="0"/>
          <p14:tracePt t="20777" x="7439025" y="0"/>
          <p14:tracePt t="20794" x="6902450" y="0"/>
          <p14:tracePt t="20811" x="6296025" y="0"/>
          <p14:tracePt t="20828" x="6143625" y="0"/>
          <p14:tracePt t="20845" x="6126163" y="0"/>
          <p14:tracePt t="21214" x="6045200" y="0"/>
          <p14:tracePt t="21221" x="5724525" y="98425"/>
          <p14:tracePt t="21230" x="5180013" y="401638"/>
          <p14:tracePt t="21246" x="4295775" y="1081088"/>
          <p14:tracePt t="21262" x="3741738" y="1795463"/>
          <p14:tracePt t="21279" x="3500438" y="2616200"/>
          <p14:tracePt t="21296" x="3840163" y="3482975"/>
          <p14:tracePt t="21313" x="4803775" y="4330700"/>
          <p14:tracePt t="21329" x="6161088" y="5286375"/>
          <p14:tracePt t="21346" x="7348538" y="6224588"/>
          <p14:tracePt t="21363" x="8286750" y="6848475"/>
          <p14:tracePt t="21379" x="8848725" y="68484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116632"/>
            <a:ext cx="7887216" cy="7200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dirty="0"/>
              <a:t>A hivatalos kockázati kategóriák (státusz) az egy éven belül előfordult esetekkel kiemelve az utolsó hónap eseteit  (2023.09.05.)</a:t>
            </a:r>
            <a:endParaRPr lang="en-GB" altLang="hu-HU" sz="2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FD8D41EB-1B0F-D84B-800A-3277E12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069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125152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Az eddigi összes vaddisznó ASP esetről táblázat </a:t>
            </a:r>
            <a:br>
              <a:rPr lang="hu-HU" altLang="hu-HU" sz="2800" dirty="0"/>
            </a:br>
            <a:r>
              <a:rPr lang="hu-HU" altLang="hu-HU" sz="2800" dirty="0" err="1"/>
              <a:t>vármegyénként</a:t>
            </a:r>
            <a:r>
              <a:rPr lang="hu-HU" altLang="hu-HU" sz="2800" dirty="0"/>
              <a:t> 2023.09.05-ig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1628801"/>
          <a:ext cx="8856983" cy="5197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408772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2346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560425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10274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80,74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82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Összes ASP eset vaddisznókban </a:t>
            </a:r>
            <a:r>
              <a:rPr lang="hu-HU" sz="2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vármegyénként</a:t>
            </a:r>
            <a:b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2023.09.05-ig</a:t>
            </a:r>
            <a:endParaRPr lang="hu-HU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B35685-FFCB-381C-4E34-60E25EAC1A53}"/>
              </a:ext>
            </a:extLst>
          </p:cNvPr>
          <p:cNvGraphicFramePr/>
          <p:nvPr/>
        </p:nvGraphicFramePr>
        <p:xfrm>
          <a:off x="611560" y="1448780"/>
          <a:ext cx="799288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8781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 kockázatelemzésen alapuló szakmai munka kezdetét veszi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 Nemzeti KSP és ASP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javaslatára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Országos Főállatorvos 2017 szeptemberében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létrehozta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Kockázatelemzési Munkacsoportot.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Magyarország még mentes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ASP-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től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(sohasem fordult elő),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de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velünk szomszédos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Ukrajnának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már a  kárpátaljai területein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is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megjelent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Miután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 viszonylag nagy létszámú volt,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ezért a hatékony munka érdekében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megalkotta az alapelveket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munkacsoporton belül létrejött az  ASP Kockázatelemzési Akciócsoport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 advTm="31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24644"/>
            <a:ext cx="7626096" cy="123839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esetek hazánkban vadászati évente, 2023.09.05-ig 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-19050" y="2348880"/>
            <a:ext cx="9144000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2132857"/>
          <a:ext cx="8748973" cy="4428492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4057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Vármegye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 surveillance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Aktív surveillance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 eset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Passzívsurv. %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3665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Ebből elhullott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186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7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(2023.09.05-ig)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45,75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08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Eddig 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sszesen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10274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80,74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738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esetek Magyarországon vaddisznókban vadászati évente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/>
        </p:nvGraphicFramePr>
        <p:xfrm>
          <a:off x="791580" y="2120854"/>
          <a:ext cx="7452828" cy="47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7269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122413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 2022/2023. vadászati év ASP esetei </a:t>
            </a:r>
            <a:r>
              <a:rPr lang="hu-HU" altLang="hu-HU" sz="2800" dirty="0" err="1"/>
              <a:t>vármegyénként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1268760"/>
          <a:ext cx="8892987" cy="541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b="1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 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(23 KOM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96,55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73,68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="1" dirty="0"/>
                        <a:t>--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32947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46,70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871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122413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 2023/2024. vadászati év ASP esetei </a:t>
            </a:r>
            <a:r>
              <a:rPr lang="hu-HU" altLang="hu-HU" sz="2800" dirty="0" err="1"/>
              <a:t>vármegyénként</a:t>
            </a:r>
            <a:r>
              <a:rPr lang="hu-HU" altLang="hu-HU" sz="2800" dirty="0"/>
              <a:t> (2023.09.05-ig)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1268760"/>
          <a:ext cx="8892987" cy="543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33,33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45,75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418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Az ASP esetek negyedéves megoszlása vadászati évente Magyarországon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/>
        </p:nvGraphicFramePr>
        <p:xfrm>
          <a:off x="287524" y="1412776"/>
          <a:ext cx="8604956" cy="544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1943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Grafikon az ASP esetekről Magyarországon  vadászati évente és azon belül negyedévente </a:t>
            </a:r>
            <a:endParaRPr lang="hu-HU" altLang="hu-HU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/>
        </p:nvGraphicFramePr>
        <p:xfrm>
          <a:off x="683568" y="1340768"/>
          <a:ext cx="7956885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0959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A hazai ASP esetekből a járványügyi helyzetre vonatkozóan levonható tapasztalatok 1.</a:t>
            </a:r>
            <a:endParaRPr lang="en-GB" altLang="hu-HU" sz="28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96852"/>
            <a:ext cx="8820980" cy="4608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 legmagasabb esetszám a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2020/2021. vadászati évben fordult elő ö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sszesen </a:t>
            </a:r>
            <a:r>
              <a:rPr lang="hu-HU" altLang="hu-H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5533 esettel, ezt követően az ASP esetszámmal folyamatosan és jelentősen csökkent.  </a:t>
            </a:r>
            <a:endParaRPr lang="hu-HU" alt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2021/2022. vadászati évben kevesebb, mint az előző vadászati évi felére csökkent,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2520 eset 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került megerősítésre.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A 2022/2023. negyedévben csak 698 eset volt, ami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megközelitőleg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a 2021/2022.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vadászti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évi esetszám mintegy 28 %-a, és a 2020/2021. vadászati évi esetszám mintegy 13%-a.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A 2023/2024. vadászati évben 2023. szeptember 5-ig csak 212 eset került megállapításra, ami a 2022/2023. vadászati ugyanazon időszakában előfordult eset számnak (432) kevesebb mint a fele.</a:t>
            </a:r>
          </a:p>
        </p:txBody>
      </p:sp>
    </p:spTree>
    <p:extLst>
      <p:ext uri="{BB962C8B-B14F-4D97-AF65-F5344CB8AC3E}">
        <p14:creationId xmlns:p14="http://schemas.microsoft.com/office/powerpoint/2010/main" val="3981404319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A hazai ASP esetekből a </a:t>
            </a:r>
            <a:r>
              <a:rPr lang="hu-HU" altLang="hu-HU" sz="2800" b="1" dirty="0" err="1"/>
              <a:t>surveillance</a:t>
            </a:r>
            <a:r>
              <a:rPr lang="hu-HU" altLang="hu-HU" sz="2800" b="1" dirty="0"/>
              <a:t> rendszerre vonatkozóan levonható tapasztalatok 2.</a:t>
            </a:r>
            <a:endParaRPr lang="en-GB" altLang="hu-HU" sz="28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2024844"/>
            <a:ext cx="8820980" cy="46805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 </a:t>
            </a:r>
            <a:r>
              <a:rPr lang="hu-HU" altLang="hu-HU" sz="2600" b="1" dirty="0"/>
              <a:t>kizárólag vaddisznókban megállapított összes hazai eset</a:t>
            </a:r>
            <a:r>
              <a:rPr lang="hu-HU" altLang="hu-HU" sz="2600" dirty="0"/>
              <a:t> mintegy </a:t>
            </a:r>
            <a:r>
              <a:rPr lang="hu-HU" altLang="hu-HU" sz="2600" b="1" dirty="0"/>
              <a:t>81%-a </a:t>
            </a:r>
            <a:r>
              <a:rPr lang="hu-HU" altLang="hu-HU" sz="2600" dirty="0"/>
              <a:t>(az </a:t>
            </a:r>
            <a:r>
              <a:rPr lang="hu-HU" altLang="hu-HU" sz="2600" b="1" dirty="0"/>
              <a:t>2021/2022. </a:t>
            </a:r>
            <a:r>
              <a:rPr lang="hu-HU" altLang="hu-HU" sz="2600" dirty="0"/>
              <a:t>vadászati évben </a:t>
            </a:r>
            <a:r>
              <a:rPr lang="hu-HU" altLang="hu-HU" sz="2600" b="1" dirty="0"/>
              <a:t>86 %-a</a:t>
            </a:r>
            <a:r>
              <a:rPr lang="hu-HU" altLang="hu-HU" sz="2600" dirty="0"/>
              <a:t>) a </a:t>
            </a:r>
            <a:r>
              <a:rPr lang="hu-HU" altLang="hu-HU" sz="2600" b="1" dirty="0"/>
              <a:t>megerősített passzív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során került kimutatásra</a:t>
            </a:r>
            <a:r>
              <a:rPr lang="hu-HU" altLang="hu-HU" sz="2600" dirty="0"/>
              <a:t>, ennek </a:t>
            </a:r>
            <a:r>
              <a:rPr lang="hu-HU" altLang="hu-HU" sz="2600" b="1" dirty="0"/>
              <a:t>túlnyomó többsége elhullott </a:t>
            </a:r>
            <a:r>
              <a:rPr lang="hu-HU" altLang="hu-HU" sz="2600" dirty="0"/>
              <a:t>vaddisznó volt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 korábbi vadászati évekhez képest </a:t>
            </a:r>
            <a:r>
              <a:rPr lang="hu-HU" altLang="hu-HU" sz="2600" b="1" dirty="0"/>
              <a:t>a 2022/2023. vadászati évben a passzív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aránya jelentős mértékben, közel 40%-kal csökkent, 46,70 %-</a:t>
            </a:r>
            <a:r>
              <a:rPr lang="hu-HU" altLang="hu-HU" sz="2600" b="1" dirty="0" err="1"/>
              <a:t>ra</a:t>
            </a:r>
            <a:r>
              <a:rPr lang="hu-HU" altLang="hu-HU" sz="2600" b="1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Az eddigi összes vadászati év tapasztalatai azt mutatják, hogy az  </a:t>
            </a:r>
            <a:r>
              <a:rPr lang="hu-HU" altLang="hu-HU" sz="2600" b="1" dirty="0"/>
              <a:t>elhullott vaddisznók vizsgálata kiemelt jelentőségű, különösen a járvány első éveiben</a:t>
            </a:r>
            <a:r>
              <a:rPr lang="hu-HU" altLang="hu-HU" sz="2600" dirty="0"/>
              <a:t>, de az </a:t>
            </a:r>
            <a:r>
              <a:rPr lang="hu-HU" altLang="hu-HU" sz="2600" b="1" dirty="0"/>
              <a:t>aktív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sem elhanyagolható, sőt néhány vadászati év elteltével, a vaddisznók fokozott kilövése mellett fontossága szignifikánsan megnőhet.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4267766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A hazai ASP esetekből a </a:t>
            </a:r>
            <a:r>
              <a:rPr lang="hu-HU" altLang="hu-HU" sz="2800" b="1" dirty="0" err="1"/>
              <a:t>surveillance</a:t>
            </a:r>
            <a:r>
              <a:rPr lang="hu-HU" altLang="hu-HU" sz="2800" b="1" dirty="0"/>
              <a:t> rendszerre vonatkozóan levonható tapasztalatok 3.</a:t>
            </a:r>
            <a:endParaRPr lang="en-GB" altLang="hu-HU" sz="28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2024844"/>
            <a:ext cx="8820980" cy="46805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Az</a:t>
            </a:r>
            <a:r>
              <a:rPr lang="hu-HU" altLang="hu-HU" sz="2600" b="1" dirty="0"/>
              <a:t> aktív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során megállapított esetek arányának erőteljes növekedésének </a:t>
            </a:r>
            <a:r>
              <a:rPr lang="hu-HU" altLang="hu-HU" sz="2600" b="1" dirty="0" err="1"/>
              <a:t>hátterébren</a:t>
            </a:r>
            <a:r>
              <a:rPr lang="hu-HU" altLang="hu-HU" sz="2600" b="1" dirty="0"/>
              <a:t> </a:t>
            </a:r>
            <a:r>
              <a:rPr lang="hu-HU" altLang="hu-HU" sz="2600" dirty="0"/>
              <a:t>egyrészt a </a:t>
            </a:r>
            <a:r>
              <a:rPr lang="hu-HU" altLang="hu-HU" sz="2600" b="1" dirty="0"/>
              <a:t>növekvő arányú állománygyérítés </a:t>
            </a:r>
            <a:r>
              <a:rPr lang="hu-HU" altLang="hu-HU" sz="2600" dirty="0"/>
              <a:t>áll, de jelenleg </a:t>
            </a:r>
            <a:r>
              <a:rPr lang="hu-HU" altLang="hu-HU" sz="2600" b="1" dirty="0"/>
              <a:t>teljesen még nem zárható ki</a:t>
            </a:r>
            <a:r>
              <a:rPr lang="hu-HU" altLang="hu-HU" sz="2600" dirty="0"/>
              <a:t>, hogy a </a:t>
            </a:r>
            <a:r>
              <a:rPr lang="hu-HU" altLang="hu-HU" sz="2600" b="1" dirty="0"/>
              <a:t>nem elég hatékony hullakeresésnek</a:t>
            </a:r>
            <a:r>
              <a:rPr lang="hu-HU" altLang="hu-HU" sz="2600" dirty="0"/>
              <a:t>, illetve </a:t>
            </a:r>
            <a:r>
              <a:rPr lang="hu-HU" altLang="hu-HU" sz="2600" b="1" dirty="0"/>
              <a:t>egyéb</a:t>
            </a:r>
            <a:r>
              <a:rPr lang="hu-HU" altLang="hu-HU" sz="2600" dirty="0"/>
              <a:t> jelenleg pontosan még nem ismert okoknak is szerepe lehet.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Ugyanakkor az összes eseten belül a passzív </a:t>
            </a:r>
            <a:r>
              <a:rPr lang="hu-HU" altLang="hu-HU" sz="2600" dirty="0" err="1"/>
              <a:t>surveillance</a:t>
            </a:r>
            <a:r>
              <a:rPr lang="hu-HU" altLang="hu-HU" sz="2600" dirty="0"/>
              <a:t> során megállapított esetek  részarányának csökkenése ellenére </a:t>
            </a:r>
            <a:r>
              <a:rPr lang="hu-HU" altLang="hu-HU" sz="2800" dirty="0">
                <a:latin typeface="Arial" panose="020B0604020202020204" pitchFamily="34" charset="0"/>
                <a:cs typeface="Arial" panose="020B0604020202020204" pitchFamily="34" charset="0"/>
              </a:rPr>
              <a:t>elmondható, </a:t>
            </a:r>
            <a:r>
              <a:rPr lang="hu-HU" altLang="hu-HU" sz="2800" b="1" dirty="0">
                <a:latin typeface="Arial" panose="020B0604020202020204" pitchFamily="34" charset="0"/>
                <a:cs typeface="Arial" panose="020B0604020202020204" pitchFamily="34" charset="0"/>
              </a:rPr>
              <a:t>hogy mostanra az magyarországi ASP járványügyi helyzet szignifikánsan javult.</a:t>
            </a:r>
            <a:endParaRPr lang="hu-HU" altLang="hu-HU" sz="2800" b="1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626099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Mi áll a járványügyi helyzet javulásának hátterében?</a:t>
            </a:r>
            <a:endParaRPr lang="en-GB" altLang="hu-HU" sz="28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96852"/>
            <a:ext cx="8648448" cy="46445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/>
              <a:t>A </a:t>
            </a:r>
            <a:r>
              <a:rPr lang="hu-HU" altLang="hu-HU" sz="2200" b="1"/>
              <a:t>járványügyi </a:t>
            </a:r>
            <a:r>
              <a:rPr lang="hu-HU" altLang="hu-HU" sz="2200" b="1" dirty="0"/>
              <a:t>helyzet javaulásnak hátterében az alábbiak játszák a döntő szerepet</a:t>
            </a:r>
            <a:r>
              <a:rPr lang="hu-HU" altLang="hu-HU" sz="2200" dirty="0"/>
              <a:t>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Országos Főállatorvos  </a:t>
            </a:r>
            <a:r>
              <a:rPr lang="hu-HU" altLang="hu-HU" sz="2200" b="1" dirty="0"/>
              <a:t>2020. március 8-án közzé tett 2/2020. határozatának</a:t>
            </a:r>
            <a:r>
              <a:rPr lang="hu-HU" altLang="hu-HU" sz="2200" dirty="0"/>
              <a:t> mellékleteként kiadott </a:t>
            </a:r>
            <a:r>
              <a:rPr lang="hu-HU" altLang="hu-HU" sz="2200" b="1" dirty="0"/>
              <a:t>ASP  Mentesítési Terv </a:t>
            </a:r>
            <a:r>
              <a:rPr lang="hu-HU" altLang="hu-HU" sz="2200" dirty="0"/>
              <a:t>az </a:t>
            </a:r>
            <a:r>
              <a:rPr lang="hu-HU" altLang="hu-HU" sz="2200" b="1" dirty="0"/>
              <a:t>állománygyérítés szabályait </a:t>
            </a:r>
            <a:r>
              <a:rPr lang="hu-HU" altLang="hu-HU" sz="2200" dirty="0"/>
              <a:t>a módosította: </a:t>
            </a:r>
          </a:p>
          <a:p>
            <a:pPr marL="457200" lvl="1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b="1" dirty="0"/>
              <a:t> „</a:t>
            </a:r>
            <a:r>
              <a:rPr lang="hu-HU" altLang="hu-HU" sz="1500" b="1" dirty="0"/>
              <a:t>A diagnosztikai kilövést a lezárt 2019/2020-as vadászati év, mint bázisév során a vadászatra jogosult területén diagnosztikai kilövéssel leölt és – és ha az adott területen engedélyezett volt a bázisévben - vadászat során lelőtt vaddisznók száma összegének figyelembe vételével kell elrendelni. Az elérendő minimális cél minden korcsoportra vonatkozóan az így képzett összeg 150%-a. „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b="1" dirty="0"/>
              <a:t>2021. januárjában kiadásra került a Nemzeti Akcióterv </a:t>
            </a:r>
            <a:r>
              <a:rPr lang="hu-HU" altLang="hu-HU" sz="2200" dirty="0"/>
              <a:t>a vaddisznó állomány szabályozásáról és ezzel – egyéb intézkedések mellett - bevezetésre került, hogy </a:t>
            </a:r>
            <a:r>
              <a:rPr lang="hu-HU" altLang="hu-HU" sz="2200" b="1" dirty="0"/>
              <a:t>minden vadászatra jogosultnak hosszú távú, több éves tervet kell készítenie </a:t>
            </a:r>
            <a:r>
              <a:rPr lang="hu-HU" altLang="hu-HU" sz="2200" dirty="0"/>
              <a:t>arra vonatkozóan, hogy </a:t>
            </a:r>
            <a:r>
              <a:rPr lang="hu-HU" altLang="hu-HU" sz="2200" b="1" dirty="0"/>
              <a:t>milyen intézkedésekkel éri el a 2025. február 28-ig a legfeljebb 0,5 vaddisznó/km</a:t>
            </a:r>
            <a:r>
              <a:rPr lang="hu-HU" altLang="hu-HU" sz="2200" b="1" baseline="30000" dirty="0"/>
              <a:t>2</a:t>
            </a:r>
            <a:r>
              <a:rPr lang="hu-HU" altLang="hu-HU" sz="2200" b="1" dirty="0"/>
              <a:t> </a:t>
            </a:r>
            <a:r>
              <a:rPr lang="hu-HU" altLang="hu-HU" sz="2200" dirty="0"/>
              <a:t>(0,5 vaddisznó/100 hektár) </a:t>
            </a:r>
            <a:r>
              <a:rPr lang="hu-HU" altLang="hu-HU" sz="2200" b="1" dirty="0"/>
              <a:t>állománysűrűséget. 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606404587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Létrejön a magyar ASP kockázatelemzési rendszer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2018. február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elején részletes javaslatot fogalmazott meg az alábbiakról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- az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ASP országba való behurcolása kockázatának meghatározásáról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,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- az ország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magas, közepes és alacsony ASP-kockázatú területeinek meghatározásáról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.</a:t>
            </a:r>
            <a:endParaRPr lang="hu-HU" altLang="hu-HU" sz="24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 advTm="3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Komárom-Esztergom, Pest és Fejér vármegyék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szöveg, térkép, atlasz látható">
            <a:extLst>
              <a:ext uri="{FF2B5EF4-FFF2-40B4-BE49-F238E27FC236}">
                <a16:creationId xmlns:a16="http://schemas.microsoft.com/office/drawing/2014/main" id="{BBCA8D0D-9CDF-F45A-2220-BE028DC0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684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Nógrád, Heves és Borsod-Abaúj-Zemplén vármegyék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CC8B8250-3413-A55E-CCFB-DC578288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928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7765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Nógrád vármegye közelebbről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szöveg, térkép, atlasz, képernyőkép látható">
            <a:extLst>
              <a:ext uri="{FF2B5EF4-FFF2-40B4-BE49-F238E27FC236}">
                <a16:creationId xmlns:a16="http://schemas.microsoft.com/office/drawing/2014/main" id="{4CD0AC12-C78C-55FF-3342-55A2DA17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023"/>
            <a:ext cx="8460940" cy="57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4942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Hajdú-Bihar és Szabolcs-Szatmár-Bereg vármegyék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3F226FA3-B727-F8A8-0059-EE6D699F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4" y="1160748"/>
            <a:ext cx="7843068" cy="56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9702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Hajdú-Bihar vármegye közelebbről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6200F640-3889-3D5F-4900-5D156E8F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79707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/>
              <a:t>Köszönöm a megtisztelő figyelmet</a:t>
            </a:r>
            <a:r>
              <a:rPr lang="en-GB" altLang="hu-HU" sz="3000" dirty="0"/>
              <a:t>!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 advTm="30301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" x="1187450" y="2517775"/>
          <p14:tracePt t="293595" x="1196975" y="2500313"/>
          <p14:tracePt t="293615" x="571500" y="615950"/>
          <p14:tracePt t="293892" x="295275" y="6089650"/>
          <p14:tracePt t="293899" x="125413" y="5491163"/>
          <p14:tracePt t="294091" x="258763" y="4017963"/>
          <p14:tracePt t="294099" x="455613" y="3894138"/>
          <p14:tracePt t="294117" x="642938" y="3527425"/>
          <p14:tracePt t="294133" x="633413" y="3152775"/>
          <p14:tracePt t="294150" x="419100" y="2608263"/>
          <p14:tracePt t="294167" x="295275" y="2170113"/>
          <p14:tracePt t="294184" x="285750" y="1822450"/>
          <p14:tracePt t="294201" x="295275" y="1625600"/>
          <p14:tracePt t="294218" x="357188" y="1554163"/>
          <p14:tracePt t="294219" x="366713" y="1544638"/>
          <p14:tracePt t="294234" x="374650" y="1536700"/>
          <p14:tracePt t="294251" x="428625" y="1500188"/>
          <p14:tracePt t="294268" x="446088" y="1500188"/>
          <p14:tracePt t="294284" x="482600" y="1473200"/>
          <p14:tracePt t="294301" x="509588" y="1455738"/>
          <p14:tracePt t="294318" x="536575" y="1446213"/>
          <p14:tracePt t="294334" x="554038" y="1438275"/>
          <p14:tracePt t="294351" x="561975" y="1438275"/>
          <p14:tracePt t="294368" x="571500" y="1438275"/>
          <p14:tracePt t="294384" x="588963" y="1428750"/>
          <p14:tracePt t="294420" x="598488" y="1419225"/>
          <p14:tracePt t="294459" x="608013" y="1419225"/>
          <p14:tracePt t="294483" x="608013" y="1411288"/>
          <p14:tracePt t="294547" x="615950" y="1401763"/>
          <p14:tracePt t="294610" x="625475" y="1401763"/>
          <p14:tracePt t="294675" x="633413" y="1401763"/>
          <p14:tracePt t="294699" x="633413" y="1393825"/>
          <p14:tracePt t="294747" x="642938" y="1393825"/>
          <p14:tracePt t="29511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Létrejön a magyar ASP kockázatelemzési rendszer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57250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 munka során számos tényezőt vettünk figyelembe, ezek közül  a legfontosabbak: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becsült vaddisznóállomány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sűrűsége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(határa és területe),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szomszédos és a legközelebbi országokban bejelentett ASP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 esetek száma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távolsága,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betegség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 állományban történő terjedésének lehetősége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sebessége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egyéb módon történő terjedés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lehetősége (pl. emberi tényező)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természetes és mesterséges határok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6040"/>
      </p:ext>
    </p:extLst>
  </p:cSld>
  <p:clrMapOvr>
    <a:masterClrMapping/>
  </p:clrMapOvr>
  <p:transition spd="med" advTm="121771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1" x="8545513" y="3133725"/>
          <p14:tracePt t="4638" x="8108950" y="2965450"/>
          <p14:tracePt t="4655" x="7991475" y="3152775"/>
          <p14:tracePt t="4671" x="7705725" y="4491038"/>
          <p14:tracePt t="4688" x="7589838" y="5956300"/>
          <p14:tracePt t="4705" x="6965950" y="6848475"/>
          <p14:tracePt t="4722" x="6010275" y="6848475"/>
          <p14:tracePt t="4738" x="4483100" y="6848475"/>
          <p14:tracePt t="4756" x="2000250" y="6848475"/>
          <p14:tracePt t="5240" x="2874963" y="6848475"/>
          <p14:tracePt t="5257" x="3170238" y="6848475"/>
          <p14:tracePt t="5273" x="3402013" y="6848475"/>
          <p14:tracePt t="5290" x="3562350" y="6715125"/>
          <p14:tracePt t="5307" x="3670300" y="6527800"/>
          <p14:tracePt t="5324" x="3705225" y="6367463"/>
          <p14:tracePt t="5325" x="3724275" y="6313488"/>
          <p14:tracePt t="5341" x="3724275" y="6188075"/>
          <p14:tracePt t="5357" x="3724275" y="6170613"/>
          <p14:tracePt t="5428" x="3714750" y="6188075"/>
          <p14:tracePt t="5437" x="3670300" y="6232525"/>
          <p14:tracePt t="5445" x="3625850" y="6286500"/>
          <p14:tracePt t="5457" x="3581400" y="6330950"/>
          <p14:tracePt t="5474" x="3517900" y="6411913"/>
          <p14:tracePt t="5491" x="3465513" y="6554788"/>
          <p14:tracePt t="5508" x="3419475" y="6680200"/>
          <p14:tracePt t="5524" x="3232150" y="6804025"/>
          <p14:tracePt t="5541" x="2795588" y="6831013"/>
          <p14:tracePt t="5558" x="1919288" y="6831013"/>
          <p14:tracePt t="5574" x="919163" y="6661150"/>
          <p14:tracePt t="6964" x="500063" y="6438900"/>
          <p14:tracePt t="6979" x="527050" y="6419850"/>
          <p14:tracePt t="6996" x="785813" y="6242050"/>
          <p14:tracePt t="7013" x="938213" y="6143625"/>
          <p14:tracePt t="7030" x="1098550" y="6010275"/>
          <p14:tracePt t="7046" x="1187450" y="5902325"/>
          <p14:tracePt t="7064" x="1241425" y="5795963"/>
          <p14:tracePt t="7080" x="1241425" y="5741988"/>
          <p14:tracePt t="7097" x="1241425" y="5715000"/>
          <p14:tracePt t="7114" x="1241425" y="5705475"/>
          <p14:tracePt t="7130" x="1204913" y="5697538"/>
          <p14:tracePt t="7147" x="1062038" y="5697538"/>
          <p14:tracePt t="7164" x="847725" y="5786438"/>
          <p14:tracePt t="7180" x="561975" y="5919788"/>
          <p14:tracePt t="7197" x="223838" y="6108700"/>
          <p14:tracePt t="7214" x="152400" y="6153150"/>
          <p14:tracePt t="7230" x="133350" y="6170613"/>
          <p14:tracePt t="7247" x="133350" y="6188075"/>
          <p14:tracePt t="7264" x="133350" y="6242050"/>
          <p14:tracePt t="7280" x="107950" y="6313488"/>
          <p14:tracePt t="7297" x="107950" y="6384925"/>
          <p14:tracePt t="7314" x="107950" y="6446838"/>
          <p14:tracePt t="7331" x="107950" y="6510338"/>
          <p14:tracePt t="7347" x="98425" y="6545263"/>
          <p14:tracePt t="7364" x="98425" y="6562725"/>
          <p14:tracePt t="7596" x="71438" y="6205538"/>
          <p14:tracePt t="7605" x="71438" y="6153150"/>
          <p14:tracePt t="7615" x="98425" y="6143625"/>
          <p14:tracePt t="7632" x="125413" y="6099175"/>
          <p14:tracePt t="7648" x="169863" y="6054725"/>
          <p14:tracePt t="7665" x="223838" y="5991225"/>
          <p14:tracePt t="7682" x="268288" y="5938838"/>
          <p14:tracePt t="7698" x="285750" y="5848350"/>
          <p14:tracePt t="7715" x="312738" y="5803900"/>
          <p14:tracePt t="7716" x="339725" y="5776913"/>
          <p14:tracePt t="7732" x="347663" y="5759450"/>
          <p14:tracePt t="7749" x="366713" y="5715000"/>
          <p14:tracePt t="7766" x="374650" y="5705475"/>
          <p14:tracePt t="7782" x="384175" y="5705475"/>
          <p14:tracePt t="7799" x="393700" y="5697538"/>
          <p14:tracePt t="7816" x="411163" y="5680075"/>
          <p14:tracePt t="7832" x="419100" y="5661025"/>
          <p14:tracePt t="7849" x="419100" y="5608638"/>
          <p14:tracePt t="7866" x="428625" y="5554663"/>
          <p14:tracePt t="7883" x="419100" y="5510213"/>
          <p14:tracePt t="7899" x="374650" y="5473700"/>
          <p14:tracePt t="7916" x="357188" y="5411788"/>
          <p14:tracePt t="7933" x="357188" y="5348288"/>
          <p14:tracePt t="7949" x="366713" y="5348288"/>
          <p14:tracePt t="7967" x="374650" y="5340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856984" cy="45365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fontos szerepet játszik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betegség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behurcolásának kockázatelemzésében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akkor már  Kárpátalján a betegség hivatalosan is jelen volt a vaddisznókban.</a:t>
            </a:r>
          </a:p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akkor rendelkezésre álló adatok szerint (EFSA)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betegség a </a:t>
            </a:r>
            <a:r>
              <a:rPr lang="hu-HU" altLang="hu-HU" sz="2800" b="1">
                <a:effectLst/>
                <a:cs typeface="Times New Roman" panose="02020603050405020304" pitchFamily="18" charset="0"/>
              </a:rPr>
              <a:t>vaddisznó állományban lassan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(1-2 km egy hónap alatt), de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folyamatosan, emberi érintkezés nélkül is tovább terjed.</a:t>
            </a:r>
          </a:p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Akciócsoport feltételezése szerint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azokban 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egységekben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ahol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sűrűsége nagyobb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táplálékforrások megosztása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szükségszerűbb, és így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állatok közötti érintkezések száma is nagyobb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485570"/>
      </p:ext>
    </p:extLst>
  </p:cSld>
  <p:clrMapOvr>
    <a:masterClrMapping/>
  </p:clrMapOvr>
  <p:transition spd="med" advTm="7081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676964" cy="46445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475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Az ASP által jelentett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kockázat attól is függ, hogy milyen távolságra vannak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vaddisznókban megerősített esetek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Az ország egyes területein az ASP jelentette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kockázat mértékéről, akkor tudunk a legreálisabb képet alkotni,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 ha 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véletlen események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folytán esetleg bekövetkező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nagyobb </a:t>
            </a:r>
            <a:r>
              <a:rPr lang="hu-HU" altLang="hu-HU" sz="4400" b="1" dirty="0" err="1">
                <a:effectLst/>
                <a:cs typeface="Times New Roman" panose="02020603050405020304" pitchFamily="18" charset="0"/>
              </a:rPr>
              <a:t>ugrásokat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elsősorban emberi tényező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)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nem vesszük figyelembe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, hiszen ezek megbízhatóan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nem jósolhatók meg előre.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Annak meghatározására, hogy a kockázatelemzés során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mekkora távolságot vegyünk figyelembe az esetektől számítva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Csehországban 2017-ben elfordult esetek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elemzése jó alapot szolgáltatott, mivel </a:t>
            </a:r>
            <a:r>
              <a:rPr lang="hu-HU" altLang="hu-HU" sz="4400" b="1" dirty="0" err="1">
                <a:effectLst/>
                <a:cs typeface="Times New Roman" panose="02020603050405020304" pitchFamily="18" charset="0"/>
              </a:rPr>
              <a:t>földrajzilag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, és időben közeli eseményekről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volt szó, illetve feltehetően 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vadállomány jellemzői nem tértek el jelentősen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hazai állományétól.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82785"/>
      </p:ext>
    </p:extLst>
  </p:cSld>
  <p:clrMapOvr>
    <a:masterClrMapping/>
  </p:clrMapOvr>
  <p:transition spd="med" advTm="92797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1808820"/>
            <a:ext cx="8892988" cy="48965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A cseh góc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más kitörésektől nagy távolságra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került megállapításra,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feltételezhető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, hogy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egyetlen forrásból származott a fertőzés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Ha a csehországi </a:t>
            </a:r>
            <a:r>
              <a:rPr lang="hu-HU" altLang="hu-HU" sz="8800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régióban 2017.06.21. és 2017.09.26.  között megállapított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minden eset egymástól mért távolságát elemezzük,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akkor azt kapjuk,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hogy  két eset közti legnagyobb távolság 16 km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volt. Ezt felfelé kerekítve kockázatbecslésünkben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20 km-es távolsággal számoltunk és számolunk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alapesetben.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magas és közepes kockázatú területek meghatározásának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- 2018 áprilisától a kiemelt kockázatú (fertőzött) területek meghatározásának is - 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legmegfelelőbb módszerét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vaddisznók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egységenkénti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sűrűségére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és 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megerősített esetektől való távolságokra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vonatkozó adatokra alapozott kockázatelemzés jelenti.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8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8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72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05503"/>
      </p:ext>
    </p:extLst>
  </p:cSld>
  <p:clrMapOvr>
    <a:masterClrMapping/>
  </p:clrMapOvr>
  <p:transition spd="med" advTm="5823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kockázati területek 2018 februárjában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95"/>
      </p:ext>
    </p:extLst>
  </p:cSld>
  <p:clrMapOvr>
    <a:masterClrMapping/>
  </p:clrMapOvr>
  <p:transition spd="med" advTm="222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15" x="482600" y="4795838"/>
          <p14:tracePt t="5923" x="679450" y="2027238"/>
          <p14:tracePt t="5931" x="696913" y="0"/>
          <p14:tracePt t="5947" x="554038" y="0"/>
          <p14:tracePt t="5963" x="88900" y="0"/>
          <p14:tracePt t="6187" x="152400" y="758825"/>
          <p14:tracePt t="6195" x="874713" y="973138"/>
          <p14:tracePt t="6203" x="1714500" y="1152525"/>
          <p14:tracePt t="6214" x="2670175" y="1295400"/>
          <p14:tracePt t="6231" x="4697413" y="1643063"/>
          <p14:tracePt t="6248" x="6581775" y="1946275"/>
          <p14:tracePt t="6265" x="8062913" y="2259013"/>
          <p14:tracePt t="6371" x="9090025" y="3071813"/>
          <p14:tracePt t="6380" x="8823325" y="2965450"/>
          <p14:tracePt t="6387" x="8537575" y="2795588"/>
          <p14:tracePt t="6398" x="8358188" y="2660650"/>
          <p14:tracePt t="6415" x="8081963" y="2393950"/>
          <p14:tracePt t="6432" x="7715250" y="2062163"/>
          <p14:tracePt t="6449" x="7323138" y="1866900"/>
          <p14:tracePt t="6465" x="7108825" y="1822450"/>
          <p14:tracePt t="6467" x="7072313" y="1822450"/>
          <p14:tracePt t="6482" x="7054850" y="1822450"/>
          <p14:tracePt t="6483" x="7045325" y="1866900"/>
          <p14:tracePt t="6499" x="7439025" y="2259013"/>
          <p14:tracePt t="6516" x="8813800" y="2705100"/>
          <p14:tracePt t="6659" x="9126538" y="4554538"/>
          <p14:tracePt t="6667" x="9109075" y="4554538"/>
          <p14:tracePt t="6675" x="9063038" y="4545013"/>
          <p14:tracePt t="6683" x="9055100" y="4545013"/>
          <p14:tracePt t="6699" x="9018588" y="4510088"/>
          <p14:tracePt t="6716" x="9001125" y="4491038"/>
          <p14:tracePt t="6733" x="8983663" y="4473575"/>
          <p14:tracePt t="6750" x="8974138" y="4465638"/>
          <p14:tracePt t="6767" x="8902700" y="4438650"/>
          <p14:tracePt t="6783" x="8732838" y="4438650"/>
          <p14:tracePt t="6800" x="8474075" y="4438650"/>
          <p14:tracePt t="6817" x="8153400" y="4438650"/>
          <p14:tracePt t="6834" x="7956550" y="4491038"/>
          <p14:tracePt t="6834" x="7912100" y="4518025"/>
          <p14:tracePt t="6850" x="7885113" y="4537075"/>
          <p14:tracePt t="6851" x="7875588" y="4545013"/>
          <p14:tracePt t="6867" x="7858125" y="4572000"/>
          <p14:tracePt t="6883" x="7858125" y="4589463"/>
          <p14:tracePt t="6900" x="7858125" y="4608513"/>
          <p14:tracePt t="6947" x="7804150" y="4598988"/>
          <p14:tracePt t="6955" x="7732713" y="4527550"/>
          <p14:tracePt t="6967" x="7653338" y="4473575"/>
          <p14:tracePt t="6984" x="7466013" y="4357688"/>
          <p14:tracePt t="7000" x="7188200" y="4214813"/>
          <p14:tracePt t="7017" x="6973888" y="4062413"/>
          <p14:tracePt t="7034" x="6867525" y="3983038"/>
          <p14:tracePt t="7035" x="6840538" y="3946525"/>
          <p14:tracePt t="7051" x="6831013" y="3919538"/>
          <p14:tracePt t="7067" x="6831013" y="3884613"/>
          <p14:tracePt t="7084" x="6831013" y="3867150"/>
          <p14:tracePt t="7101" x="6831013" y="3830638"/>
          <p14:tracePt t="7118" x="6831013" y="3813175"/>
          <p14:tracePt t="7134" x="6831013" y="3776663"/>
          <p14:tracePt t="7151" x="6831013" y="3768725"/>
          <p14:tracePt t="7168" x="6831013" y="3741738"/>
          <p14:tracePt t="7184" x="6831013" y="3714750"/>
          <p14:tracePt t="7201" x="6831013" y="3670300"/>
          <p14:tracePt t="7218" x="6831013" y="3608388"/>
          <p14:tracePt t="7235" x="6831013" y="3562350"/>
          <p14:tracePt t="7251" x="6858000" y="3500438"/>
          <p14:tracePt t="7268" x="6884988" y="3446463"/>
          <p14:tracePt t="7285" x="6902450" y="3419475"/>
          <p14:tracePt t="7302" x="6911975" y="3394075"/>
          <p14:tracePt t="7318" x="6938963" y="3375025"/>
          <p14:tracePt t="7335" x="6965950" y="3357563"/>
          <p14:tracePt t="7352" x="6983413" y="3340100"/>
          <p14:tracePt t="7368" x="6991350" y="3322638"/>
          <p14:tracePt t="7386" x="6991350" y="3295650"/>
          <p14:tracePt t="7402" x="6991350" y="3268663"/>
          <p14:tracePt t="7419" x="7000875" y="3232150"/>
          <p14:tracePt t="7436" x="7010400" y="3197225"/>
          <p14:tracePt t="7452" x="7010400" y="3170238"/>
          <p14:tracePt t="7469" x="7010400" y="3152775"/>
          <p14:tracePt t="7486" x="7010400" y="3133725"/>
          <p14:tracePt t="7502" x="7010400" y="3125788"/>
          <p14:tracePt t="7715" x="7010400" y="3143250"/>
          <p14:tracePt t="7723" x="7010400" y="3160713"/>
          <p14:tracePt t="7731" x="7000875" y="3179763"/>
          <p14:tracePt t="7747" x="7000875" y="3197225"/>
          <p14:tracePt t="7755" x="6991350" y="3205163"/>
          <p14:tracePt t="8011" x="6973888" y="3232150"/>
          <p14:tracePt t="8028" x="6965950" y="3241675"/>
          <p14:tracePt t="8035" x="6956425" y="3241675"/>
          <p14:tracePt t="8123" x="6956425" y="3251200"/>
          <p14:tracePt t="8132" x="6946900" y="3251200"/>
          <p14:tracePt t="8147" x="6929438" y="3251200"/>
          <p14:tracePt t="8155" x="6919913" y="3251200"/>
          <p14:tracePt t="8171" x="6902450" y="3232150"/>
          <p14:tracePt t="8188" x="6902450" y="3224213"/>
          <p14:tracePt t="8205" x="6884988" y="3205163"/>
          <p14:tracePt t="8221" x="6875463" y="3179763"/>
          <p14:tracePt t="8238" x="6875463" y="3170238"/>
          <p14:tracePt t="8255" x="6875463" y="3152775"/>
          <p14:tracePt t="8272" x="6875463" y="3125788"/>
          <p14:tracePt t="8288" x="6875463" y="3116263"/>
          <p14:tracePt t="8305" x="6884988" y="3116263"/>
          <p14:tracePt t="8322" x="6894513" y="3108325"/>
          <p14:tracePt t="8363" x="6911975" y="3108325"/>
          <p14:tracePt t="8372" x="6946900" y="3108325"/>
          <p14:tracePt t="8389" x="6991350" y="3108325"/>
          <p14:tracePt t="8407" x="7027863" y="3116263"/>
          <p14:tracePt t="8443" x="7037388" y="3116263"/>
          <p14:tracePt t="8456" x="7045325" y="3133725"/>
          <p14:tracePt t="8472" x="7054850" y="3143250"/>
          <p14:tracePt t="8489" x="7054850" y="3152775"/>
          <p14:tracePt t="8506" x="7054850" y="3160713"/>
          <p14:tracePt t="8523" x="7054850" y="3170238"/>
          <p14:tracePt t="8539" x="7045325" y="3197225"/>
          <p14:tracePt t="8556" x="7037388" y="3197225"/>
          <p14:tracePt t="8573" x="7037388" y="3205163"/>
          <p14:tracePt t="8619" x="7027863" y="3205163"/>
          <p14:tracePt t="8651" x="7018338" y="3205163"/>
          <p14:tracePt t="8675" x="7018338" y="3197225"/>
          <p14:tracePt t="8682" x="7018338" y="3187700"/>
          <p14:tracePt t="8795" x="7018338" y="3197225"/>
          <p14:tracePt t="8803" x="7010400" y="3197225"/>
          <p14:tracePt t="8811" x="6983413" y="3214688"/>
          <p14:tracePt t="8823" x="6983413" y="3224213"/>
          <p14:tracePt t="8841" x="6965950" y="3232150"/>
          <p14:tracePt t="8857" x="6956425" y="3241675"/>
          <p14:tracePt t="8890" x="6946900" y="3251200"/>
          <p14:tracePt t="8891" x="6938963" y="3259138"/>
          <p14:tracePt t="8907" x="6938963" y="3268663"/>
          <p14:tracePt t="9179" x="6946900" y="3259138"/>
          <p14:tracePt t="9307" x="6946900" y="3268663"/>
          <p14:tracePt t="9323" x="6946900" y="3276600"/>
          <p14:tracePt t="9339" x="6946900" y="3286125"/>
          <p14:tracePt t="9348" x="6946900" y="3295650"/>
          <p14:tracePt t="9359" x="6946900" y="3303588"/>
          <p14:tracePt t="9467" x="6946900" y="3286125"/>
          <p14:tracePt t="9475" x="6946900" y="3259138"/>
          <p14:tracePt t="9483" x="6946900" y="3241675"/>
          <p14:tracePt t="9492" x="6946900" y="3205163"/>
          <p14:tracePt t="9509" x="6946900" y="3143250"/>
          <p14:tracePt t="9527" x="6946900" y="3108325"/>
          <p14:tracePt t="9543" x="6946900" y="3081338"/>
          <p14:tracePt t="9559" x="6946900" y="3062288"/>
          <p14:tracePt t="9576" x="6946900" y="3054350"/>
          <p14:tracePt t="9659" x="6946900" y="3071813"/>
          <p14:tracePt t="9667" x="6956425" y="3098800"/>
          <p14:tracePt t="9676" x="6973888" y="3116263"/>
          <p14:tracePt t="9693" x="6983413" y="3152775"/>
          <p14:tracePt t="9710" x="6991350" y="3160713"/>
          <p14:tracePt t="9803" x="6983413" y="3160713"/>
          <p14:tracePt t="9811" x="6938963" y="3133725"/>
          <p14:tracePt t="9819" x="6902450" y="3108325"/>
          <p14:tracePt t="9829" x="6848475" y="3081338"/>
          <p14:tracePt t="9844" x="6759575" y="3027363"/>
          <p14:tracePt t="9860" x="6715125" y="2982913"/>
          <p14:tracePt t="9877" x="6688138" y="2938463"/>
          <p14:tracePt t="9894" x="6680200" y="2884488"/>
          <p14:tracePt t="9911" x="6653213" y="2830513"/>
          <p14:tracePt t="9927" x="6634163" y="2786063"/>
          <p14:tracePt t="9944" x="6599238" y="2741613"/>
          <p14:tracePt t="9961" x="6572250" y="2705100"/>
          <p14:tracePt t="9978" x="6554788" y="2687638"/>
          <p14:tracePt t="9994" x="6545263" y="2679700"/>
          <p14:tracePt t="9995" x="6545263" y="2670175"/>
          <p14:tracePt t="10043" x="6545263" y="2660650"/>
          <p14:tracePt t="10059" x="6527800" y="2652713"/>
          <p14:tracePt t="10139" x="6527800" y="2670175"/>
          <p14:tracePt t="10147" x="6545263" y="2741613"/>
          <p14:tracePt t="10155" x="6616700" y="2894013"/>
          <p14:tracePt t="10163" x="6661150" y="3000375"/>
          <p14:tracePt t="10178" x="6732588" y="3098800"/>
          <p14:tracePt t="10195" x="6929438" y="3340100"/>
          <p14:tracePt t="10212" x="6983413" y="3411538"/>
          <p14:tracePt t="10228" x="7000875" y="3455988"/>
          <p14:tracePt t="10246" x="7010400" y="3527425"/>
          <p14:tracePt t="10262" x="7054850" y="3625850"/>
          <p14:tracePt t="10278" x="7108825" y="3697288"/>
          <p14:tracePt t="10295" x="7153275" y="3741738"/>
          <p14:tracePt t="10312" x="7215188" y="3803650"/>
          <p14:tracePt t="10329" x="7296150" y="3857625"/>
          <p14:tracePt t="10346" x="7348538" y="3911600"/>
          <p14:tracePt t="10347" x="7348538" y="3919538"/>
          <p14:tracePt t="10362" x="7358063" y="3929063"/>
          <p14:tracePt t="10379" x="7358063" y="3938588"/>
          <p14:tracePt t="10396" x="7358063" y="3956050"/>
          <p14:tracePt t="10413" x="7358063" y="3973513"/>
          <p14:tracePt t="10446" x="7358063" y="3990975"/>
          <p14:tracePt t="10479" x="7358063" y="4010025"/>
          <p14:tracePt t="10496" x="7358063" y="4027488"/>
          <p14:tracePt t="10513" x="7358063" y="4037013"/>
          <p14:tracePt t="10529" x="7367588" y="4062413"/>
          <p14:tracePt t="10547" x="7375525" y="4071938"/>
          <p14:tracePt t="10548" x="7375525" y="4081463"/>
          <p14:tracePt t="10563" x="7394575" y="4108450"/>
          <p14:tracePt t="10580" x="7394575" y="4143375"/>
          <p14:tracePt t="10597" x="7412038" y="4214813"/>
          <p14:tracePt t="10613" x="7429500" y="4251325"/>
          <p14:tracePt t="10630" x="7439025" y="4286250"/>
          <p14:tracePt t="10647" x="7446963" y="4303713"/>
          <p14:tracePt t="10683" x="7466013" y="4313238"/>
          <p14:tracePt t="10691" x="7473950" y="4330700"/>
          <p14:tracePt t="10707" x="7491413" y="4348163"/>
          <p14:tracePt t="10714" x="7500938" y="4367213"/>
          <p14:tracePt t="10730" x="7510463" y="4367213"/>
          <p14:tracePt t="10747" x="7527925" y="4384675"/>
          <p14:tracePt t="10763" x="7537450" y="4384675"/>
          <p14:tracePt t="10835" x="7545388" y="4384675"/>
          <p14:tracePt t="10867" x="7554913" y="4384675"/>
          <p14:tracePt t="10875" x="7562850" y="4384675"/>
          <p14:tracePt t="10907" x="7562850" y="4375150"/>
          <p14:tracePt t="11163" x="7572375" y="4375150"/>
          <p14:tracePt t="11211" x="7581900" y="4384675"/>
          <p14:tracePt t="11227" x="7589838" y="4394200"/>
          <p14:tracePt t="11235" x="7599363" y="4411663"/>
          <p14:tracePt t="11243" x="7608888" y="4411663"/>
          <p14:tracePt t="11251" x="7616825" y="4429125"/>
          <p14:tracePt t="11275" x="7626350" y="4446588"/>
          <p14:tracePt t="11291" x="7634288" y="4465638"/>
          <p14:tracePt t="11299" x="7634288" y="4473575"/>
          <p14:tracePt t="11316" x="7634288" y="4500563"/>
          <p14:tracePt t="11332" x="7634288" y="4518025"/>
          <p14:tracePt t="11349" x="7634288" y="4537075"/>
          <p14:tracePt t="11366" x="7634288" y="4554538"/>
          <p14:tracePt t="11383" x="7643813" y="4589463"/>
          <p14:tracePt t="11399" x="7643813" y="4633913"/>
          <p14:tracePt t="11416" x="7661275" y="4670425"/>
          <p14:tracePt t="11433" x="7688263" y="4732338"/>
          <p14:tracePt t="11449" x="7705725" y="4768850"/>
          <p14:tracePt t="11467" x="7751763" y="4822825"/>
          <p14:tracePt t="11467" x="7769225" y="4840288"/>
          <p14:tracePt t="11483" x="7804150" y="4894263"/>
          <p14:tracePt t="11499" x="7858125" y="4965700"/>
          <p14:tracePt t="11516" x="7894638" y="5010150"/>
          <p14:tracePt t="11533" x="7920038" y="5027613"/>
          <p14:tracePt t="11550" x="7929563" y="5027613"/>
          <p14:tracePt t="11566" x="7947025" y="5027613"/>
          <p14:tracePt t="11583" x="7956550" y="5037138"/>
          <p14:tracePt t="11600" x="8001000" y="5054600"/>
          <p14:tracePt t="11617" x="8072438" y="5081588"/>
          <p14:tracePt t="11633" x="8143875" y="5108575"/>
          <p14:tracePt t="12139" x="8072438" y="5081588"/>
          <p14:tracePt t="12147" x="8010525" y="5045075"/>
          <p14:tracePt t="12155" x="7956550" y="5018088"/>
          <p14:tracePt t="12168" x="7912100" y="5018088"/>
          <p14:tracePt t="12185" x="7831138" y="5018088"/>
          <p14:tracePt t="12202" x="7796213" y="5027613"/>
          <p14:tracePt t="12219" x="7786688" y="5027613"/>
          <p14:tracePt t="12252" x="7777163" y="5037138"/>
          <p14:tracePt t="12269" x="7777163" y="4919663"/>
          <p14:tracePt t="12286" x="7742238" y="4751388"/>
          <p14:tracePt t="12302" x="7634288" y="4572000"/>
          <p14:tracePt t="12319" x="7456488" y="4348163"/>
          <p14:tracePt t="12336" x="7170738" y="4071938"/>
          <p14:tracePt t="12353" x="6751638" y="3768725"/>
          <p14:tracePt t="12369" x="6340475" y="3500438"/>
          <p14:tracePt t="12386" x="6062663" y="3295650"/>
          <p14:tracePt t="12403" x="5875338" y="3054350"/>
          <p14:tracePt t="12420" x="5786438" y="2901950"/>
          <p14:tracePt t="12436" x="5715000" y="2768600"/>
          <p14:tracePt t="12453" x="5599113" y="2633663"/>
          <p14:tracePt t="12470" x="5500688" y="2517775"/>
          <p14:tracePt t="12486" x="5402263" y="2428875"/>
          <p14:tracePt t="12503" x="5251450" y="2357438"/>
          <p14:tracePt t="12520" x="4956175" y="2268538"/>
          <p14:tracePt t="12537" x="4759325" y="2205038"/>
          <p14:tracePt t="12553" x="4589463" y="2170113"/>
          <p14:tracePt t="12570" x="4518025" y="2116138"/>
          <p14:tracePt t="12587" x="4500563" y="2071688"/>
          <p14:tracePt t="12603" x="4500563" y="2054225"/>
          <p14:tracePt t="12620" x="4500563" y="2044700"/>
          <p14:tracePt t="12637" x="4527550" y="2017713"/>
          <p14:tracePt t="12653" x="4608513" y="2017713"/>
          <p14:tracePt t="12670" x="4751388" y="2009775"/>
          <p14:tracePt t="12687" x="4884738" y="2009775"/>
          <p14:tracePt t="12704" x="5018088" y="2017713"/>
          <p14:tracePt t="12720" x="5170488" y="2044700"/>
          <p14:tracePt t="12737" x="5286375" y="2062163"/>
          <p14:tracePt t="12754" x="5419725" y="2116138"/>
          <p14:tracePt t="12771" x="5554663" y="2232025"/>
          <p14:tracePt t="12788" x="5608638" y="2339975"/>
          <p14:tracePt t="12804" x="5634038" y="2411413"/>
          <p14:tracePt t="12821" x="5643563" y="2455863"/>
          <p14:tracePt t="12837" x="5643563" y="2473325"/>
          <p14:tracePt t="12854" x="5688013" y="2527300"/>
          <p14:tracePt t="12871" x="5741988" y="2571750"/>
          <p14:tracePt t="12888" x="5768975" y="2598738"/>
          <p14:tracePt t="12904" x="5803900" y="2643188"/>
          <p14:tracePt t="12921" x="5822950" y="2679700"/>
          <p14:tracePt t="12938" x="5840413" y="2714625"/>
          <p14:tracePt t="12938" x="5867400" y="2732088"/>
          <p14:tracePt t="12955" x="5867400" y="2741613"/>
          <p14:tracePt t="13011" x="5867400" y="2759075"/>
          <p14:tracePt t="13019" x="5867400" y="2768600"/>
          <p14:tracePt t="13028" x="5867400" y="2776538"/>
          <p14:tracePt t="13038" x="5867400" y="2786063"/>
          <p14:tracePt t="13055" x="5867400" y="2803525"/>
          <p14:tracePt t="13072" x="5848350" y="2847975"/>
          <p14:tracePt t="13089" x="5822950" y="2874963"/>
          <p14:tracePt t="13106" x="5813425" y="2928938"/>
          <p14:tracePt t="13122" x="5803900" y="2982913"/>
          <p14:tracePt t="13139" x="5803900" y="3044825"/>
          <p14:tracePt t="13155" x="5884863" y="3187700"/>
          <p14:tracePt t="13172" x="5946775" y="3251200"/>
          <p14:tracePt t="13189" x="6054725" y="3313113"/>
          <p14:tracePt t="13206" x="6170613" y="3357563"/>
          <p14:tracePt t="13222" x="6276975" y="3384550"/>
          <p14:tracePt t="13239" x="6330950" y="3384550"/>
          <p14:tracePt t="13272" x="6348413" y="3384550"/>
          <p14:tracePt t="13379" x="6323013" y="3394075"/>
          <p14:tracePt t="13387" x="6276975" y="3411538"/>
          <p14:tracePt t="13395" x="6205538" y="3438525"/>
          <p14:tracePt t="13407" x="6134100" y="3455988"/>
          <p14:tracePt t="13423" x="5983288" y="3509963"/>
          <p14:tracePt t="13440" x="5929313" y="3544888"/>
          <p14:tracePt t="13456" x="5894388" y="3562350"/>
          <p14:tracePt t="13473" x="5884863" y="3571875"/>
          <p14:tracePt t="13490" x="5884863" y="3608388"/>
          <p14:tracePt t="13491" x="5867400" y="3633788"/>
          <p14:tracePt t="13507" x="5840413" y="3724275"/>
          <p14:tracePt t="13523" x="5822950" y="3803650"/>
          <p14:tracePt t="13540" x="5813425" y="3929063"/>
          <p14:tracePt t="13557" x="5813425" y="3990975"/>
          <p14:tracePt t="13573" x="5813425" y="4037013"/>
          <p14:tracePt t="13590" x="5813425" y="4133850"/>
          <p14:tracePt t="13607" x="5813425" y="4251325"/>
          <p14:tracePt t="13623" x="5813425" y="4348163"/>
          <p14:tracePt t="13640" x="5768975" y="4419600"/>
          <p14:tracePt t="13657" x="5751513" y="4465638"/>
          <p14:tracePt t="13674" x="5732463" y="4510088"/>
          <p14:tracePt t="13674" x="5732463" y="4518025"/>
          <p14:tracePt t="13690" x="5724525" y="4527550"/>
          <p14:tracePt t="13707" x="5705475" y="4537075"/>
          <p14:tracePt t="13724" x="5705475" y="4545013"/>
          <p14:tracePt t="13741" x="5697538" y="4545013"/>
          <p14:tracePt t="13757" x="5680075" y="4545013"/>
          <p14:tracePt t="13774" x="5643563" y="4545013"/>
          <p14:tracePt t="13791" x="5616575" y="4545013"/>
          <p14:tracePt t="13807" x="5608638" y="4545013"/>
          <p14:tracePt t="13824" x="5589588" y="4545013"/>
          <p14:tracePt t="13858" x="5562600" y="4527550"/>
          <p14:tracePt t="13874" x="5554663" y="4510088"/>
          <p14:tracePt t="13891" x="5545138" y="4500563"/>
          <p14:tracePt t="13908" x="5510213" y="4473575"/>
          <p14:tracePt t="13925" x="5473700" y="4438650"/>
          <p14:tracePt t="13941" x="5456238" y="4384675"/>
          <p14:tracePt t="13958" x="5411788" y="4313238"/>
          <p14:tracePt t="13975" x="5384800" y="4241800"/>
          <p14:tracePt t="13991" x="5367338" y="4179888"/>
          <p14:tracePt t="14008" x="5340350" y="4133850"/>
          <p14:tracePt t="14025" x="5340350" y="4089400"/>
          <p14:tracePt t="14042" x="5322888" y="4044950"/>
          <p14:tracePt t="14059" x="5303838" y="4000500"/>
          <p14:tracePt t="14075" x="5286375" y="3965575"/>
          <p14:tracePt t="14092" x="5268913" y="3911600"/>
          <p14:tracePt t="14109" x="5241925" y="3875088"/>
          <p14:tracePt t="14126" x="5224463" y="3813175"/>
          <p14:tracePt t="14142" x="5205413" y="3786188"/>
          <p14:tracePt t="14159" x="5187950" y="3732213"/>
          <p14:tracePt t="14176" x="5160963" y="3652838"/>
          <p14:tracePt t="14192" x="5133975" y="3562350"/>
          <p14:tracePt t="14209" x="5099050" y="3465513"/>
          <p14:tracePt t="14226" x="5054600" y="3367088"/>
          <p14:tracePt t="14242" x="4973638" y="3251200"/>
          <p14:tracePt t="14259" x="4902200" y="3116263"/>
          <p14:tracePt t="14276" x="4875213" y="3054350"/>
          <p14:tracePt t="14292" x="4875213" y="3017838"/>
          <p14:tracePt t="14309" x="4848225" y="2973388"/>
          <p14:tracePt t="14326" x="4848225" y="2938463"/>
          <p14:tracePt t="14343" x="4848225" y="2901950"/>
          <p14:tracePt t="14359" x="4840288" y="2857500"/>
          <p14:tracePt t="14376" x="4830763" y="2840038"/>
          <p14:tracePt t="14393" x="4830763" y="2803525"/>
          <p14:tracePt t="14410" x="4830763" y="2786063"/>
          <p14:tracePt t="14427" x="4830763" y="2768600"/>
          <p14:tracePt t="14443" x="4830763" y="2751138"/>
          <p14:tracePt t="14795" x="4830763" y="2759075"/>
          <p14:tracePt t="14804" x="4830763" y="2768600"/>
          <p14:tracePt t="14811" x="4830763" y="2795588"/>
          <p14:tracePt t="14828" x="4848225" y="2813050"/>
          <p14:tracePt t="14844" x="4875213" y="2874963"/>
          <p14:tracePt t="14862" x="4919663" y="2990850"/>
          <p14:tracePt t="14878" x="4956175" y="3160713"/>
          <p14:tracePt t="14895" x="4956175" y="3322638"/>
          <p14:tracePt t="14912" x="4956175" y="3455988"/>
          <p14:tracePt t="14928" x="4902200" y="3616325"/>
          <p14:tracePt t="14945" x="4732338" y="3822700"/>
          <p14:tracePt t="14962" x="4473575" y="4133850"/>
          <p14:tracePt t="14978" x="4197350" y="4446588"/>
          <p14:tracePt t="14979" x="4108450" y="4537075"/>
          <p14:tracePt t="14995" x="3990975" y="4679950"/>
          <p14:tracePt t="15012" x="3938588" y="4751388"/>
          <p14:tracePt t="15028" x="3919538" y="4803775"/>
          <p14:tracePt t="15046" x="3902075" y="4813300"/>
          <p14:tracePt t="15091" x="3894138" y="4822825"/>
          <p14:tracePt t="15100" x="3875088" y="4830763"/>
          <p14:tracePt t="15112" x="3857625" y="4848225"/>
          <p14:tracePt t="15129" x="3795713" y="4884738"/>
          <p14:tracePt t="15146" x="3697288" y="4946650"/>
          <p14:tracePt t="15163" x="3652838" y="4991100"/>
          <p14:tracePt t="15179" x="3562350" y="5062538"/>
          <p14:tracePt t="15196" x="3500438" y="5108575"/>
          <p14:tracePt t="15213" x="3446463" y="5143500"/>
          <p14:tracePt t="15229" x="3394075" y="5170488"/>
          <p14:tracePt t="15246" x="3367088" y="5180013"/>
          <p14:tracePt t="15262" x="3313113" y="5187950"/>
          <p14:tracePt t="15279" x="3251200" y="5205413"/>
          <p14:tracePt t="15296" x="3197225" y="5232400"/>
          <p14:tracePt t="15313" x="3133725" y="5268913"/>
          <p14:tracePt t="15329" x="3116263" y="5276850"/>
          <p14:tracePt t="15346" x="3108325" y="5286375"/>
          <p14:tracePt t="15435" x="3160713" y="5286375"/>
          <p14:tracePt t="15443" x="3259138" y="5259388"/>
          <p14:tracePt t="15451" x="3375025" y="5259388"/>
          <p14:tracePt t="15463" x="3517900" y="5259388"/>
          <p14:tracePt t="15480" x="3911600" y="5259388"/>
          <p14:tracePt t="15497" x="4419600" y="5259388"/>
          <p14:tracePt t="15513" x="4911725" y="5259388"/>
          <p14:tracePt t="15530" x="5429250" y="5286375"/>
          <p14:tracePt t="15531" x="5786438" y="5330825"/>
          <p14:tracePt t="15547" x="6411913" y="5330825"/>
          <p14:tracePt t="15564" x="6991350" y="5330825"/>
          <p14:tracePt t="15580" x="7581900" y="5322888"/>
          <p14:tracePt t="15597" x="8072438" y="5241925"/>
          <p14:tracePt t="15614" x="8491538" y="5187950"/>
          <p14:tracePt t="15631" x="8804275" y="5143500"/>
          <p14:tracePt t="15647" x="8991600" y="5081588"/>
          <p14:tracePt t="15665" x="9117013" y="5037138"/>
          <p14:tracePt t="15955" x="9072563" y="4741863"/>
          <p14:tracePt t="15963" x="8947150" y="4714875"/>
          <p14:tracePt t="15971" x="8858250" y="4714875"/>
          <p14:tracePt t="15982" x="8786813" y="4714875"/>
          <p14:tracePt t="15998" x="8715375" y="4714875"/>
          <p14:tracePt t="16015" x="8697913" y="4697413"/>
          <p14:tracePt t="16091" x="8705850" y="4697413"/>
          <p14:tracePt t="16155" x="8715375" y="4679950"/>
          <p14:tracePt t="16164" x="8724900" y="4679950"/>
          <p14:tracePt t="16179" x="8732838" y="4679950"/>
          <p14:tracePt t="16188" x="8742363" y="4679950"/>
          <p14:tracePt t="16201" x="8751888" y="4679950"/>
          <p14:tracePt t="16291" x="8759825" y="4670425"/>
          <p14:tracePt t="16299" x="8796338" y="4652963"/>
          <p14:tracePt t="16307" x="8823325" y="4643438"/>
          <p14:tracePt t="16316" x="8858250" y="4633913"/>
          <p14:tracePt t="16333" x="8966200" y="4608513"/>
          <p14:tracePt t="16350" x="8983663" y="4608513"/>
          <p14:tracePt t="16411" x="8974138" y="4608513"/>
          <p14:tracePt t="16419" x="8956675" y="4608513"/>
          <p14:tracePt t="16427" x="8939213" y="4608513"/>
          <p14:tracePt t="16435" x="8929688" y="4625975"/>
          <p14:tracePt t="16451" x="8912225" y="4625975"/>
          <p14:tracePt t="16467" x="8831263" y="4625975"/>
          <p14:tracePt t="16483" x="8715375" y="4625975"/>
          <p14:tracePt t="16500" x="8555038" y="4643438"/>
          <p14:tracePt t="16517" x="8385175" y="4679950"/>
          <p14:tracePt t="16534" x="8215313" y="4687888"/>
          <p14:tracePt t="16550" x="8108950" y="4714875"/>
          <p14:tracePt t="16567" x="8054975" y="4714875"/>
          <p14:tracePt t="16584" x="8045450" y="4714875"/>
          <p14:tracePt t="16600" x="8037513" y="4714875"/>
          <p14:tracePt t="16634" x="8010525" y="4714875"/>
          <p14:tracePt t="16651" x="7956550" y="4724400"/>
          <p14:tracePt t="16667" x="7947025" y="4724400"/>
          <p14:tracePt t="17107" x="7939088" y="4741863"/>
          <p14:tracePt t="17115" x="7939088" y="4776788"/>
          <p14:tracePt t="17123" x="7939088" y="4803775"/>
          <p14:tracePt t="17136" x="7947025" y="4840288"/>
          <p14:tracePt t="17153" x="7974013" y="4867275"/>
          <p14:tracePt t="17169" x="8010525" y="4902200"/>
          <p14:tracePt t="17186" x="8045450" y="4938713"/>
          <p14:tracePt t="17203" x="8143875" y="5000625"/>
          <p14:tracePt t="17219" x="8215313" y="5054600"/>
          <p14:tracePt t="17236" x="8286750" y="5126038"/>
          <p14:tracePt t="17253" x="8375650" y="5241925"/>
          <p14:tracePt t="17270" x="8456613" y="5402263"/>
          <p14:tracePt t="17287" x="8518525" y="5581650"/>
          <p14:tracePt t="17303" x="8555038" y="5715000"/>
          <p14:tracePt t="17320" x="8582025" y="5786438"/>
          <p14:tracePt t="17336" x="8661400" y="5884863"/>
          <p14:tracePt t="17353" x="8688388" y="5911850"/>
          <p14:tracePt t="17370" x="8715375" y="5946775"/>
          <p14:tracePt t="17387" x="8786813" y="6037263"/>
          <p14:tracePt t="17404" x="8804275" y="6081713"/>
          <p14:tracePt t="17420" x="8823325" y="6108700"/>
          <p14:tracePt t="17437" x="8840788" y="6134100"/>
          <p14:tracePt t="17453" x="8848725" y="6161088"/>
          <p14:tracePt t="17470" x="8894763" y="6242050"/>
          <p14:tracePt t="17487" x="8966200" y="6330950"/>
          <p14:tracePt t="17504" x="9037638" y="6411913"/>
          <p14:tracePt t="17520" x="9109075" y="6483350"/>
          <p14:tracePt t="17537" x="9126538" y="6491288"/>
          <p14:tracePt t="17554" x="9134475" y="6500813"/>
        </p14:tracePtLst>
      </p14:laserTraceLst>
    </p:ext>
  </p:extLst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2778</Words>
  <Application>Microsoft Office PowerPoint</Application>
  <PresentationFormat>Diavetítés a képernyőre (4:3 oldalarány)</PresentationFormat>
  <Paragraphs>631</Paragraphs>
  <Slides>45</Slides>
  <Notes>45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45</vt:i4>
      </vt:variant>
    </vt:vector>
  </HeadingPairs>
  <TitlesOfParts>
    <vt:vector size="52" baseType="lpstr">
      <vt:lpstr>Arial</vt:lpstr>
      <vt:lpstr>Calibri</vt:lpstr>
      <vt:lpstr>Rockwell</vt:lpstr>
      <vt:lpstr>Times New Roman</vt:lpstr>
      <vt:lpstr>Wingdings</vt:lpstr>
      <vt:lpstr>Égbolt</vt:lpstr>
      <vt:lpstr>1_Égbolt</vt:lpstr>
      <vt:lpstr> Legújabb ismeretek az afrikai sertéspestis hazai járványtanáról</vt:lpstr>
      <vt:lpstr>Az ASP miatt korlátozás alatt álló  területek az EU-ban</vt:lpstr>
      <vt:lpstr>A kockázatelemzésen alapuló szakmai munka kezdetét veszi</vt:lpstr>
      <vt:lpstr>Létrejön a magyar ASP kockázatelemzési rendszer 1.</vt:lpstr>
      <vt:lpstr>Létrejön a magyar ASP kockázatelemzési rendszer 2.</vt:lpstr>
      <vt:lpstr>ASP kockázatelemzési rendszer,  legfontosabb következtetések 1.</vt:lpstr>
      <vt:lpstr>ASP kockázatelemzési rendszer,  legfontosabb következtetések 2.</vt:lpstr>
      <vt:lpstr>ASP kockázatelemzési rendszer,  legfontosabb következtetések 3.</vt:lpstr>
      <vt:lpstr>ASP kockázati területek 2018 februárjában </vt:lpstr>
      <vt:lpstr>Az első ASP eset Magyarországon – 2018.04.21.</vt:lpstr>
      <vt:lpstr>Hivatalos ASP kockázati területek Szabolcs-Szatmár-Bereg megye fertőződését követően (2018.05.16.)</vt:lpstr>
      <vt:lpstr>ASP kockázatelemzés – gyakorlati megvalósítás 1.</vt:lpstr>
      <vt:lpstr>ASP kockázatelemzés – gyakorlati megvalósítás 2.</vt:lpstr>
      <vt:lpstr>ASP kockázatelemzés – gyakorlati megvalósítás 3.</vt:lpstr>
      <vt:lpstr>ASP kockázatelemzés egy új, második lépéssel való kiegészítése 1.</vt:lpstr>
      <vt:lpstr>Térkép - Esetek nagy ugrással</vt:lpstr>
      <vt:lpstr>ASP kockázatelemzés egy új, második lépéssel való kiegészítése 2.</vt:lpstr>
      <vt:lpstr>ASP kockázatelemzés eddigi eredményessége</vt:lpstr>
      <vt:lpstr>A Nemzeti Szakértői Csoport javaslata 2022. szeptember 15-én és a hivatalos kockázati területek változása 2023.06.27-től</vt:lpstr>
      <vt:lpstr>A Nemzeti Szakértői Csoport javaslata 2022. szeptember 15-én – országos áttekintő térkép</vt:lpstr>
      <vt:lpstr>A Nemzeti Szakértői Csoport javaslata 2022. szeptember 15-én – közeli térkép</vt:lpstr>
      <vt:lpstr>Surveillance rendszer általában</vt:lpstr>
      <vt:lpstr>Surveillance rendszer az ASP esetében </vt:lpstr>
      <vt:lpstr>ASP surveillance rendszer a vaddisznók esetében</vt:lpstr>
      <vt:lpstr>Magyarország ASP-vel fertőzött vármegyéi, az első és az utolsó esetek</vt:lpstr>
      <vt:lpstr>Hazai hivatalos kockázati területek a hazai és külföldi vaddisznó esetekkel 2023.09.05-ig</vt:lpstr>
      <vt:lpstr>A hivatalos kockázati kategóriák (státusz) az egy éven belül előfordult esetekkel kiemelve az utolsó hónap eseteit  (2023.09.05.)</vt:lpstr>
      <vt:lpstr>Az eddigi összes vaddisznó ASP esetről táblázat  vármegyénként 2023.09.05-ig</vt:lpstr>
      <vt:lpstr>Összes ASP eset vaddisznókban vármegyénként  2023.09.05-ig</vt:lpstr>
      <vt:lpstr>ASP esetek hazánkban vadászati évente, 2023.09.05-ig </vt:lpstr>
      <vt:lpstr>ASP esetek Magyarországon vaddisznókban vadászati évente</vt:lpstr>
      <vt:lpstr>A 2022/2023. vadászati év ASP esetei vármegyénként</vt:lpstr>
      <vt:lpstr>A 2023/2024. vadászati év ASP esetei vármegyénként (2023.09.05-ig)</vt:lpstr>
      <vt:lpstr>Az ASP esetek negyedéves megoszlása vadászati évente Magyarországon</vt:lpstr>
      <vt:lpstr>Grafikon az ASP esetekről Magyarországon  vadászati évente és azon belül negyedévente </vt:lpstr>
      <vt:lpstr>A hazai ASP esetekből a járványügyi helyzetre vonatkozóan levonható tapasztalatok 1.</vt:lpstr>
      <vt:lpstr>A hazai ASP esetekből a surveillance rendszerre vonatkozóan levonható tapasztalatok 2.</vt:lpstr>
      <vt:lpstr>A hazai ASP esetekből a surveillance rendszerre vonatkozóan levonható tapasztalatok 3.</vt:lpstr>
      <vt:lpstr>Mi áll a járványügyi helyzet javulásának hátterében?</vt:lpstr>
      <vt:lpstr>A jelenlegi hazai járványügyi helyzet az ország azon részein, ahol  egy éven belül volt eset  Komárom-Esztergom, Pest és Fejér vármegyék  </vt:lpstr>
      <vt:lpstr>A jelenlegi hazai járványügyi helyzet az ország azon részein, ahol  egy éven belül volt eset  Nógrád, Heves és Borsod-Abaúj-Zemplén vármegyék </vt:lpstr>
      <vt:lpstr>A jelenlegi hazai járványügyi helyzet az ország azon részein, ahol  egy éven belül volt eset  Nógrád vármegye közelebbről </vt:lpstr>
      <vt:lpstr>A jelenlegi hazai járványügyi helyzet az ország azon részein, ahol  egy éven belül volt eset  Hajdú-Bihar és Szabolcs-Szatmár-Bereg vármegyék </vt:lpstr>
      <vt:lpstr>A jelenlegi hazai járványügyi helyzet az ország azon részein, ahol  egy éven belül volt eset  Hajdú-Bihar vármegye közelebbről </vt:lpstr>
      <vt:lpstr>Köszönöm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443</cp:revision>
  <dcterms:created xsi:type="dcterms:W3CDTF">2020-09-29T10:30:52Z</dcterms:created>
  <dcterms:modified xsi:type="dcterms:W3CDTF">2023-09-19T12:55:53Z</dcterms:modified>
</cp:coreProperties>
</file>